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4"/>
  </p:sldMasterIdLst>
  <p:notesMasterIdLst>
    <p:notesMasterId r:id="rId55"/>
  </p:notesMasterIdLst>
  <p:sldIdLst>
    <p:sldId id="256" r:id="rId5"/>
    <p:sldId id="258" r:id="rId6"/>
    <p:sldId id="260" r:id="rId7"/>
    <p:sldId id="312" r:id="rId8"/>
    <p:sldId id="313" r:id="rId9"/>
    <p:sldId id="314" r:id="rId10"/>
    <p:sldId id="349" r:id="rId11"/>
    <p:sldId id="315" r:id="rId12"/>
    <p:sldId id="267" r:id="rId13"/>
    <p:sldId id="341" r:id="rId14"/>
    <p:sldId id="350" r:id="rId15"/>
    <p:sldId id="317" r:id="rId16"/>
    <p:sldId id="339" r:id="rId17"/>
    <p:sldId id="351" r:id="rId18"/>
    <p:sldId id="364" r:id="rId19"/>
    <p:sldId id="352" r:id="rId20"/>
    <p:sldId id="353" r:id="rId21"/>
    <p:sldId id="354" r:id="rId22"/>
    <p:sldId id="355" r:id="rId23"/>
    <p:sldId id="356" r:id="rId24"/>
    <p:sldId id="362" r:id="rId25"/>
    <p:sldId id="318" r:id="rId26"/>
    <p:sldId id="363" r:id="rId27"/>
    <p:sldId id="319" r:id="rId28"/>
    <p:sldId id="279" r:id="rId29"/>
    <p:sldId id="280" r:id="rId30"/>
    <p:sldId id="357" r:id="rId31"/>
    <p:sldId id="323" r:id="rId32"/>
    <p:sldId id="359" r:id="rId33"/>
    <p:sldId id="360" r:id="rId34"/>
    <p:sldId id="361" r:id="rId35"/>
    <p:sldId id="358" r:id="rId36"/>
    <p:sldId id="329" r:id="rId37"/>
    <p:sldId id="367" r:id="rId38"/>
    <p:sldId id="368" r:id="rId39"/>
    <p:sldId id="369" r:id="rId40"/>
    <p:sldId id="365" r:id="rId41"/>
    <p:sldId id="370" r:id="rId42"/>
    <p:sldId id="371" r:id="rId43"/>
    <p:sldId id="373" r:id="rId44"/>
    <p:sldId id="374" r:id="rId45"/>
    <p:sldId id="372" r:id="rId46"/>
    <p:sldId id="328" r:id="rId47"/>
    <p:sldId id="332" r:id="rId48"/>
    <p:sldId id="348" r:id="rId49"/>
    <p:sldId id="331" r:id="rId50"/>
    <p:sldId id="340" r:id="rId51"/>
    <p:sldId id="330" r:id="rId52"/>
    <p:sldId id="337" r:id="rId53"/>
    <p:sldId id="259"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Chivo" panose="020B0604020202020204" charset="0"/>
      <p:regular r:id="rId60"/>
      <p:bold r:id="rId61"/>
      <p:italic r:id="rId62"/>
      <p:boldItalic r:id="rId63"/>
    </p:embeddedFont>
    <p:embeddedFont>
      <p:font typeface="Open Sans"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3C43A0-221D-4214-9579-E3BF03D2DCE2}">
  <a:tblStyle styleId="{783C43A0-221D-4214-9579-E3BF03D2DC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75" autoAdjust="0"/>
  </p:normalViewPr>
  <p:slideViewPr>
    <p:cSldViewPr snapToGrid="0">
      <p:cViewPr varScale="1">
        <p:scale>
          <a:sx n="84" d="100"/>
          <a:sy n="84" d="100"/>
        </p:scale>
        <p:origin x="1253"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362d286f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d362d286f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63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573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88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 - nano nhẹ nhất chạy nhanh nhất, độ chính xác thấp nhất</a:t>
            </a:r>
          </a:p>
          <a:p>
            <a:pPr marL="0" lvl="0" indent="0" algn="l" rtl="0">
              <a:spcBef>
                <a:spcPts val="0"/>
              </a:spcBef>
              <a:spcAft>
                <a:spcPts val="0"/>
              </a:spcAft>
              <a:buNone/>
            </a:pPr>
            <a:r>
              <a:rPr lang="en-US"/>
              <a:t>- X – yolov8 extra large(yolov8x) nặng nhất có nhiều tham số nhất nhưng chậm nhất</a:t>
            </a:r>
            <a:endParaRPr/>
          </a:p>
        </p:txBody>
      </p:sp>
    </p:spTree>
    <p:extLst>
      <p:ext uri="{BB962C8B-B14F-4D97-AF65-F5344CB8AC3E}">
        <p14:creationId xmlns:p14="http://schemas.microsoft.com/office/powerpoint/2010/main" val="1797012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800" b="0" i="0">
                <a:solidFill>
                  <a:srgbClr val="000000"/>
                </a:solidFill>
                <a:effectLst/>
                <a:latin typeface="TimesNewRomanPSMT"/>
              </a:rPr>
              <a:t>Backbone (xương sống) – trích xuất đặc trưng.</a:t>
            </a:r>
            <a:br>
              <a:rPr lang="vi-VN" sz="1800" b="0" i="0">
                <a:solidFill>
                  <a:srgbClr val="000000"/>
                </a:solidFill>
                <a:effectLst/>
                <a:latin typeface="TimesNewRomanPSMT"/>
              </a:rPr>
            </a:br>
            <a:r>
              <a:rPr lang="vi-VN" sz="1800" b="0" i="0">
                <a:solidFill>
                  <a:srgbClr val="000000"/>
                </a:solidFill>
                <a:effectLst/>
                <a:latin typeface="TimesNewRomanPSMT"/>
              </a:rPr>
              <a:t>Neck (cổ) – tổng hợp đặc trưng.</a:t>
            </a:r>
            <a:r>
              <a:rPr lang="vi-VN"/>
              <a:t> </a:t>
            </a:r>
            <a:br>
              <a:rPr lang="vi-VN"/>
            </a:br>
            <a:endParaRPr lang="en-US"/>
          </a:p>
        </p:txBody>
      </p:sp>
    </p:spTree>
    <p:extLst>
      <p:ext uri="{BB962C8B-B14F-4D97-AF65-F5344CB8AC3E}">
        <p14:creationId xmlns:p14="http://schemas.microsoft.com/office/powerpoint/2010/main" val="221960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D1D5DB"/>
                </a:solidFill>
                <a:effectLst/>
                <a:latin typeface="Söhne"/>
              </a:rPr>
              <a:t>anchor là một khung hình (hình chữ nhật hoặc hình vuông) được định nghĩa trước với kích thước và tỷ lệ khung hình cố định. Anchor có thể được đặt tại các vị trí khác nhau trên hình ảnh và đại diện cho các vùng ảnh có khả năng chứa đối tượng. Trong quá trình huấn luyện mô hình, các anchor này sẽ được sử dụng để đưa ra các dự đoán về vị trí và loại đối tượng.</a:t>
            </a:r>
            <a:endParaRPr lang="en-US"/>
          </a:p>
        </p:txBody>
      </p:sp>
    </p:spTree>
    <p:extLst>
      <p:ext uri="{BB962C8B-B14F-4D97-AF65-F5344CB8AC3E}">
        <p14:creationId xmlns:p14="http://schemas.microsoft.com/office/powerpoint/2010/main" val="416321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hivo" panose="020B0604020202020204" charset="0"/>
                <a:ea typeface="Chivo" panose="020B0604020202020204" charset="0"/>
                <a:cs typeface="Chivo" panose="020B0604020202020204" charset="0"/>
              </a:rPr>
              <a:t>Cách này được giới thiệu lần đầu ở yolov4</a:t>
            </a:r>
          </a:p>
          <a:p>
            <a:endParaRPr lang="en-US">
              <a:latin typeface="Chivo" panose="020B0604020202020204" charset="0"/>
              <a:ea typeface="Chivo" panose="020B0604020202020204" charset="0"/>
              <a:cs typeface="Chivo" panose="020B0604020202020204" charset="0"/>
            </a:endParaRPr>
          </a:p>
          <a:p>
            <a:r>
              <a:rPr lang="vi-VN">
                <a:latin typeface="Chivo" panose="020B0604020202020204" charset="0"/>
                <a:ea typeface="Chivo" panose="020B0604020202020204" charset="0"/>
                <a:cs typeface="Chivo" panose="020B0604020202020204" charset="0"/>
              </a:rPr>
              <a:t>Một trong số đó là tăng cường Mosaic (Mosaic augmentation), quá trình kết hợp bốn hình ảnh để buộc mô hình học cách nhận dạng đối tượng ở các vị trí mới, một phần bị che khuất.</a:t>
            </a:r>
          </a:p>
          <a:p>
            <a:endParaRPr lang="vi-VN">
              <a:latin typeface="Chivo" panose="020B0604020202020204" charset="0"/>
              <a:ea typeface="Chivo" panose="020B0604020202020204" charset="0"/>
              <a:cs typeface="Chivo" panose="020B0604020202020204" charset="0"/>
            </a:endParaRPr>
          </a:p>
          <a:p>
            <a:r>
              <a:rPr lang="vi-VN">
                <a:latin typeface="Chivo" panose="020B0604020202020204" charset="0"/>
                <a:ea typeface="Chivo" panose="020B0604020202020204" charset="0"/>
                <a:cs typeface="Chivo" panose="020B0604020202020204" charset="0"/>
              </a:rPr>
              <a:t>Tuy nhiên, đã được chứng minh rằng việc sử dụng tăng cường Mosaic trong toàn bộ quá trình huấn luyện có thể làm giảm độ chính xác của việc dự đoán. Vì vậy, YOLOv8 có thể dừng quá trình này trong các epoch cuối cùng của quá trình huấn luyện. Điều này cho phép chạy mẫu huấn luyện tối ưu mà không phải áp dụng tăng cường Mosaic cho toàn bộ quá trình huấn luyện. Nhờ điều này, mô hình có thể tuân thủ một mẫu huấn luyện tối ưu và đạt được độ chính xác tốt hơn.</a:t>
            </a:r>
            <a:endParaRPr lang="en-US">
              <a:latin typeface="Chivo" panose="020B0604020202020204" charset="0"/>
              <a:ea typeface="Chivo" panose="020B0604020202020204" charset="0"/>
              <a:cs typeface="Chivo" panose="020B0604020202020204" charset="0"/>
            </a:endParaRPr>
          </a:p>
          <a:p>
            <a:endParaRPr lang="en-US"/>
          </a:p>
        </p:txBody>
      </p:sp>
    </p:spTree>
    <p:extLst>
      <p:ext uri="{BB962C8B-B14F-4D97-AF65-F5344CB8AC3E}">
        <p14:creationId xmlns:p14="http://schemas.microsoft.com/office/powerpoint/2010/main" val="684792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sz="1400" b="1"/>
              <a:t>LÍ DO CHỌN YOLOV8</a:t>
            </a:r>
          </a:p>
          <a:p>
            <a:pPr marL="171450" lvl="0" indent="-171450" algn="l" rtl="0">
              <a:spcBef>
                <a:spcPts val="0"/>
              </a:spcBef>
              <a:spcAft>
                <a:spcPts val="0"/>
              </a:spcAft>
              <a:buFontTx/>
              <a:buChar char="-"/>
            </a:pPr>
            <a:r>
              <a:rPr lang="en-US"/>
              <a:t>Khi so sánh với mô hình yolo v5: Ta thấy yolov8 đạt độ chính xác cao hơn với tham số ít hơn </a:t>
            </a:r>
            <a:r>
              <a:rPr lang="en-US">
                <a:sym typeface="Wingdings" panose="05000000000000000000" pitchFamily="2" charset="2"/>
              </a:rPr>
              <a:t> điều này chứng minh </a:t>
            </a:r>
            <a:r>
              <a:rPr lang="en-US"/>
              <a:t>nhành hơn, chính xác hơn</a:t>
            </a:r>
          </a:p>
          <a:p>
            <a:pPr marL="171450" lvl="0" indent="-171450" algn="l" rtl="0">
              <a:spcBef>
                <a:spcPts val="0"/>
              </a:spcBef>
              <a:spcAft>
                <a:spcPts val="0"/>
              </a:spcAft>
              <a:buFontTx/>
              <a:buChar char="-"/>
            </a:pPr>
            <a:r>
              <a:rPr lang="vi-VN" sz="1800" b="0" i="0" u="none" strike="noStrike">
                <a:solidFill>
                  <a:srgbClr val="000000"/>
                </a:solidFill>
                <a:effectLst/>
                <a:latin typeface="Arial" panose="020B0604020202020204" pitchFamily="34" charset="0"/>
              </a:rPr>
              <a:t>YOLOv8 đạt được độ chính xác cao trên COCO. Lấy ví dụ, </a:t>
            </a:r>
            <a:r>
              <a:rPr lang="vi-VN" sz="1800" b="1" i="0" u="none" strike="noStrike">
                <a:solidFill>
                  <a:srgbClr val="000000"/>
                </a:solidFill>
                <a:effectLst/>
                <a:latin typeface="Arial" panose="020B0604020202020204" pitchFamily="34" charset="0"/>
              </a:rPr>
              <a:t>phiên bản YOLOv8m chỉ là phiên bản kích cỡ trung bình </a:t>
            </a:r>
            <a:r>
              <a:rPr lang="vi-VN" sz="1800" b="0" i="0" u="none" strike="noStrike">
                <a:solidFill>
                  <a:srgbClr val="000000"/>
                </a:solidFill>
                <a:effectLst/>
                <a:latin typeface="Arial" panose="020B0604020202020204" pitchFamily="34" charset="0"/>
              </a:rPr>
              <a:t>nhưng cũng đạt được </a:t>
            </a:r>
            <a:r>
              <a:rPr lang="vi-VN" sz="1800" b="1" i="0" u="none" strike="noStrike">
                <a:solidFill>
                  <a:srgbClr val="000000"/>
                </a:solidFill>
                <a:effectLst/>
                <a:latin typeface="Arial" panose="020B0604020202020204" pitchFamily="34" charset="0"/>
              </a:rPr>
              <a:t>50,2% mAP </a:t>
            </a:r>
            <a:r>
              <a:rPr lang="vi-VN" sz="1800" b="0" i="0" u="none" strike="noStrike">
                <a:solidFill>
                  <a:srgbClr val="000000"/>
                </a:solidFill>
                <a:effectLst/>
                <a:latin typeface="Arial" panose="020B0604020202020204" pitchFamily="34" charset="0"/>
              </a:rPr>
              <a:t>khi đánh giá trên </a:t>
            </a:r>
            <a:r>
              <a:rPr lang="vi-VN" sz="1800" b="1" i="0" u="none" strike="noStrike">
                <a:solidFill>
                  <a:srgbClr val="000000"/>
                </a:solidFill>
                <a:effectLst/>
                <a:latin typeface="Arial" panose="020B0604020202020204" pitchFamily="34" charset="0"/>
              </a:rPr>
              <a:t>COCO</a:t>
            </a:r>
            <a:r>
              <a:rPr lang="vi-VN" sz="1800" b="0" i="0" u="none" strike="noStrike">
                <a:solidFill>
                  <a:srgbClr val="000000"/>
                </a:solidFill>
                <a:effectLst/>
                <a:latin typeface="Arial" panose="020B0604020202020204" pitchFamily="34" charset="0"/>
              </a:rPr>
              <a:t> (so với </a:t>
            </a:r>
            <a:r>
              <a:rPr lang="vi-VN" sz="1800" b="1" i="0" u="none" strike="noStrike">
                <a:solidFill>
                  <a:srgbClr val="000000"/>
                </a:solidFill>
                <a:effectLst/>
                <a:latin typeface="Arial" panose="020B0604020202020204" pitchFamily="34" charset="0"/>
              </a:rPr>
              <a:t>YOLOv5m đạt 45,4% mAP</a:t>
            </a:r>
            <a:r>
              <a:rPr lang="vi-VN" sz="1800" b="0" i="0" u="none" strike="noStrike">
                <a:solidFill>
                  <a:srgbClr val="000000"/>
                </a:solidFill>
                <a:effectLst/>
                <a:latin typeface="Arial" panose="020B0604020202020204" pitchFamily="34" charset="0"/>
              </a:rPr>
              <a:t>). Khi được đánh giá trên </a:t>
            </a:r>
            <a:r>
              <a:rPr lang="vi-VN" sz="1800" b="1" i="0" u="none" strike="noStrike">
                <a:solidFill>
                  <a:srgbClr val="000000"/>
                </a:solidFill>
                <a:effectLst/>
                <a:latin typeface="Arial" panose="020B0604020202020204" pitchFamily="34" charset="0"/>
              </a:rPr>
              <a:t>Roboflow 100, YOLOv8 </a:t>
            </a:r>
            <a:r>
              <a:rPr lang="vi-VN" sz="1800" b="0" i="0" u="none" strike="noStrike">
                <a:solidFill>
                  <a:srgbClr val="000000"/>
                </a:solidFill>
                <a:effectLst/>
                <a:latin typeface="Arial" panose="020B0604020202020204" pitchFamily="34" charset="0"/>
              </a:rPr>
              <a:t>đạt điểm cao hơn đáng kể so với YOLOv5.</a:t>
            </a:r>
            <a:endParaRPr/>
          </a:p>
        </p:txBody>
      </p:sp>
    </p:spTree>
    <p:extLst>
      <p:ext uri="{BB962C8B-B14F-4D97-AF65-F5344CB8AC3E}">
        <p14:creationId xmlns:p14="http://schemas.microsoft.com/office/powerpoint/2010/main" val="1405208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CLI - Command Line Interface </a:t>
            </a:r>
            <a:endParaRPr/>
          </a:p>
        </p:txBody>
      </p:sp>
    </p:spTree>
    <p:extLst>
      <p:ext uri="{BB962C8B-B14F-4D97-AF65-F5344CB8AC3E}">
        <p14:creationId xmlns:p14="http://schemas.microsoft.com/office/powerpoint/2010/main" val="3955181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CLI - Command Line Interface </a:t>
            </a:r>
            <a:endParaRPr/>
          </a:p>
        </p:txBody>
      </p:sp>
    </p:spTree>
    <p:extLst>
      <p:ext uri="{BB962C8B-B14F-4D97-AF65-F5344CB8AC3E}">
        <p14:creationId xmlns:p14="http://schemas.microsoft.com/office/powerpoint/2010/main" val="190027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d362d286f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ecc7082a3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ecc7082a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70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917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1B1B1B"/>
                </a:solidFill>
                <a:effectLst/>
                <a:latin typeface="Open Sans" pitchFamily="2" charset="0"/>
              </a:rPr>
              <a:t>TP (True positive): Khi IOU của predicted box vs gtbox</a:t>
            </a:r>
            <a:r>
              <a:rPr lang="en-US" b="0" i="0">
                <a:solidFill>
                  <a:srgbClr val="1B1B1B"/>
                </a:solidFill>
                <a:effectLst/>
                <a:latin typeface="Open Sans" pitchFamily="2" charset="0"/>
              </a:rPr>
              <a:t> &gt;= </a:t>
            </a:r>
            <a:r>
              <a:rPr lang="vi-VN" b="0" i="0">
                <a:solidFill>
                  <a:srgbClr val="1B1B1B"/>
                </a:solidFill>
                <a:effectLst/>
                <a:latin typeface="Open Sans" pitchFamily="2" charset="0"/>
              </a:rPr>
              <a:t>iou threshold</a:t>
            </a:r>
          </a:p>
          <a:p>
            <a:pPr algn="l">
              <a:buFont typeface="Arial" panose="020B0604020202020204" pitchFamily="34" charset="0"/>
              <a:buChar char="•"/>
            </a:pPr>
            <a:r>
              <a:rPr lang="vi-VN" b="0" i="0">
                <a:solidFill>
                  <a:srgbClr val="1B1B1B"/>
                </a:solidFill>
                <a:effectLst/>
                <a:latin typeface="Open Sans" pitchFamily="2" charset="0"/>
              </a:rPr>
              <a:t>FP (False positive): Khi IOU của predicted box vs gtbox &lt; iou threshold</a:t>
            </a:r>
          </a:p>
          <a:p>
            <a:pPr algn="l">
              <a:buFont typeface="Arial" panose="020B0604020202020204" pitchFamily="34" charset="0"/>
              <a:buChar char="•"/>
            </a:pPr>
            <a:r>
              <a:rPr lang="vi-VN" b="0" i="0">
                <a:solidFill>
                  <a:srgbClr val="1B1B1B"/>
                </a:solidFill>
                <a:effectLst/>
                <a:latin typeface="Open Sans" pitchFamily="2" charset="0"/>
              </a:rPr>
              <a:t>TN (True negative): Thông số này ta có thể hiểu nó như là background và ta sẽ không cần quan tâm thông số này.</a:t>
            </a:r>
          </a:p>
          <a:p>
            <a:pPr algn="l">
              <a:buFont typeface="Arial" panose="020B0604020202020204" pitchFamily="34" charset="0"/>
              <a:buChar char="•"/>
            </a:pPr>
            <a:r>
              <a:rPr lang="vi-VN" b="0" i="0">
                <a:solidFill>
                  <a:srgbClr val="1B1B1B"/>
                </a:solidFill>
                <a:effectLst/>
                <a:latin typeface="Open Sans" pitchFamily="2" charset="0"/>
              </a:rPr>
              <a:t>FN (False negative): Bouding box của đối tượng không được detect (detect sót)</a:t>
            </a:r>
          </a:p>
          <a:p>
            <a:pPr marL="0" lvl="0" indent="0" algn="l" rtl="0">
              <a:spcBef>
                <a:spcPts val="0"/>
              </a:spcBef>
              <a:spcAft>
                <a:spcPts val="0"/>
              </a:spcAft>
              <a:buNone/>
            </a:pPr>
            <a:endParaRPr/>
          </a:p>
        </p:txBody>
      </p:sp>
    </p:spTree>
    <p:extLst>
      <p:ext uri="{BB962C8B-B14F-4D97-AF65-F5344CB8AC3E}">
        <p14:creationId xmlns:p14="http://schemas.microsoft.com/office/powerpoint/2010/main" val="3066630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1B1B1B"/>
                </a:solidFill>
                <a:effectLst/>
                <a:latin typeface="Open Sans" pitchFamily="2" charset="0"/>
              </a:rPr>
              <a:t>TP (True positive): Khi IOU của predicted box vs gtbox</a:t>
            </a:r>
            <a:r>
              <a:rPr lang="en-US" b="0" i="0">
                <a:solidFill>
                  <a:srgbClr val="1B1B1B"/>
                </a:solidFill>
                <a:effectLst/>
                <a:latin typeface="Open Sans" pitchFamily="2" charset="0"/>
              </a:rPr>
              <a:t> &gt;= </a:t>
            </a:r>
            <a:r>
              <a:rPr lang="vi-VN" b="0" i="0">
                <a:solidFill>
                  <a:srgbClr val="1B1B1B"/>
                </a:solidFill>
                <a:effectLst/>
                <a:latin typeface="Open Sans" pitchFamily="2" charset="0"/>
              </a:rPr>
              <a:t>iou threshold</a:t>
            </a:r>
          </a:p>
          <a:p>
            <a:pPr algn="l">
              <a:buFont typeface="Arial" panose="020B0604020202020204" pitchFamily="34" charset="0"/>
              <a:buChar char="•"/>
            </a:pPr>
            <a:r>
              <a:rPr lang="vi-VN" b="0" i="0">
                <a:solidFill>
                  <a:srgbClr val="1B1B1B"/>
                </a:solidFill>
                <a:effectLst/>
                <a:latin typeface="Open Sans" pitchFamily="2" charset="0"/>
              </a:rPr>
              <a:t>FP (False positive): Khi IOU của predicted box vs gtbox &lt; iou threshold</a:t>
            </a:r>
          </a:p>
          <a:p>
            <a:pPr algn="l">
              <a:buFont typeface="Arial" panose="020B0604020202020204" pitchFamily="34" charset="0"/>
              <a:buChar char="•"/>
            </a:pPr>
            <a:r>
              <a:rPr lang="vi-VN" b="0" i="0">
                <a:solidFill>
                  <a:srgbClr val="1B1B1B"/>
                </a:solidFill>
                <a:effectLst/>
                <a:latin typeface="Open Sans" pitchFamily="2" charset="0"/>
              </a:rPr>
              <a:t>TN (True negative): Thông số này ta có thể hiểu nó như là background và ta sẽ không cần quan tâm thông số này.</a:t>
            </a:r>
          </a:p>
          <a:p>
            <a:pPr algn="l">
              <a:buFont typeface="Arial" panose="020B0604020202020204" pitchFamily="34" charset="0"/>
              <a:buChar char="•"/>
            </a:pPr>
            <a:r>
              <a:rPr lang="vi-VN" b="0" i="0">
                <a:solidFill>
                  <a:srgbClr val="1B1B1B"/>
                </a:solidFill>
                <a:effectLst/>
                <a:latin typeface="Open Sans" pitchFamily="2" charset="0"/>
              </a:rPr>
              <a:t>FN (False negative): Bouding box của đối tượng không được detect (detect sót)</a:t>
            </a:r>
          </a:p>
          <a:p>
            <a:pPr marL="0" lvl="0" indent="0" algn="l" rtl="0">
              <a:spcBef>
                <a:spcPts val="0"/>
              </a:spcBef>
              <a:spcAft>
                <a:spcPts val="0"/>
              </a:spcAft>
              <a:buNone/>
            </a:pPr>
            <a:endParaRPr/>
          </a:p>
        </p:txBody>
      </p:sp>
    </p:spTree>
    <p:extLst>
      <p:ext uri="{BB962C8B-B14F-4D97-AF65-F5344CB8AC3E}">
        <p14:creationId xmlns:p14="http://schemas.microsoft.com/office/powerpoint/2010/main" val="2413748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1B1B1B"/>
                </a:solidFill>
                <a:effectLst/>
                <a:latin typeface="Open Sans" pitchFamily="2" charset="0"/>
              </a:rPr>
              <a:t>TP (True positive): Khi IOU của predicted box vs gtbox</a:t>
            </a:r>
            <a:r>
              <a:rPr lang="en-US" b="0" i="0">
                <a:solidFill>
                  <a:srgbClr val="1B1B1B"/>
                </a:solidFill>
                <a:effectLst/>
                <a:latin typeface="Open Sans" pitchFamily="2" charset="0"/>
              </a:rPr>
              <a:t> &gt;= </a:t>
            </a:r>
            <a:r>
              <a:rPr lang="vi-VN" b="0" i="0">
                <a:solidFill>
                  <a:srgbClr val="1B1B1B"/>
                </a:solidFill>
                <a:effectLst/>
                <a:latin typeface="Open Sans" pitchFamily="2" charset="0"/>
              </a:rPr>
              <a:t>iou threshold</a:t>
            </a:r>
          </a:p>
          <a:p>
            <a:pPr algn="l">
              <a:buFont typeface="Arial" panose="020B0604020202020204" pitchFamily="34" charset="0"/>
              <a:buChar char="•"/>
            </a:pPr>
            <a:r>
              <a:rPr lang="vi-VN" b="0" i="0">
                <a:solidFill>
                  <a:srgbClr val="1B1B1B"/>
                </a:solidFill>
                <a:effectLst/>
                <a:latin typeface="Open Sans" pitchFamily="2" charset="0"/>
              </a:rPr>
              <a:t>FP (False positive): Khi IOU của predicted box vs gtbox &lt; iou threshold</a:t>
            </a:r>
          </a:p>
          <a:p>
            <a:pPr algn="l">
              <a:buFont typeface="Arial" panose="020B0604020202020204" pitchFamily="34" charset="0"/>
              <a:buChar char="•"/>
            </a:pPr>
            <a:r>
              <a:rPr lang="vi-VN" b="0" i="0">
                <a:solidFill>
                  <a:srgbClr val="1B1B1B"/>
                </a:solidFill>
                <a:effectLst/>
                <a:latin typeface="Open Sans" pitchFamily="2" charset="0"/>
              </a:rPr>
              <a:t>TN (True negative): Thông số này ta có thể hiểu nó như là background và ta sẽ không cần quan tâm thông số này.</a:t>
            </a:r>
          </a:p>
          <a:p>
            <a:pPr algn="l">
              <a:buFont typeface="Arial" panose="020B0604020202020204" pitchFamily="34" charset="0"/>
              <a:buChar char="•"/>
            </a:pPr>
            <a:r>
              <a:rPr lang="vi-VN" b="0" i="0">
                <a:solidFill>
                  <a:srgbClr val="1B1B1B"/>
                </a:solidFill>
                <a:effectLst/>
                <a:latin typeface="Open Sans" pitchFamily="2" charset="0"/>
              </a:rPr>
              <a:t>FN (False negative): Bouding box của đối tượng không được detect (detect sót)</a:t>
            </a:r>
          </a:p>
          <a:p>
            <a:pPr marL="0" lvl="0" indent="0" algn="l" rtl="0">
              <a:spcBef>
                <a:spcPts val="0"/>
              </a:spcBef>
              <a:spcAft>
                <a:spcPts val="0"/>
              </a:spcAft>
              <a:buNone/>
            </a:pPr>
            <a:endParaRPr/>
          </a:p>
        </p:txBody>
      </p:sp>
    </p:spTree>
    <p:extLst>
      <p:ext uri="{BB962C8B-B14F-4D97-AF65-F5344CB8AC3E}">
        <p14:creationId xmlns:p14="http://schemas.microsoft.com/office/powerpoint/2010/main" val="124873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501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Ảnh bình thường có nhiều người</a:t>
            </a:r>
            <a:endParaRPr/>
          </a:p>
        </p:txBody>
      </p:sp>
    </p:spTree>
    <p:extLst>
      <p:ext uri="{BB962C8B-B14F-4D97-AF65-F5344CB8AC3E}">
        <p14:creationId xmlns:p14="http://schemas.microsoft.com/office/powerpoint/2010/main" val="2664622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Ảnh bình thường có nhiều người</a:t>
            </a:r>
            <a:endParaRPr/>
          </a:p>
        </p:txBody>
      </p:sp>
    </p:spTree>
    <p:extLst>
      <p:ext uri="{BB962C8B-B14F-4D97-AF65-F5344CB8AC3E}">
        <p14:creationId xmlns:p14="http://schemas.microsoft.com/office/powerpoint/2010/main" val="1596245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Ảnh bình thường có nhiều người</a:t>
            </a:r>
            <a:endParaRPr/>
          </a:p>
        </p:txBody>
      </p:sp>
    </p:spTree>
    <p:extLst>
      <p:ext uri="{BB962C8B-B14F-4D97-AF65-F5344CB8AC3E}">
        <p14:creationId xmlns:p14="http://schemas.microsoft.com/office/powerpoint/2010/main" val="387977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Ảnh bình thường có nhiều người</a:t>
            </a:r>
            <a:endParaRPr/>
          </a:p>
        </p:txBody>
      </p:sp>
    </p:spTree>
    <p:extLst>
      <p:ext uri="{BB962C8B-B14F-4D97-AF65-F5344CB8AC3E}">
        <p14:creationId xmlns:p14="http://schemas.microsoft.com/office/powerpoint/2010/main" val="473710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Ảnh bình thường có nhiều người</a:t>
            </a:r>
            <a:endParaRPr/>
          </a:p>
        </p:txBody>
      </p:sp>
    </p:spTree>
    <p:extLst>
      <p:ext uri="{BB962C8B-B14F-4D97-AF65-F5344CB8AC3E}">
        <p14:creationId xmlns:p14="http://schemas.microsoft.com/office/powerpoint/2010/main" val="2143111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Ảnh bình thường có nhiều người</a:t>
            </a:r>
            <a:endParaRPr/>
          </a:p>
        </p:txBody>
      </p:sp>
    </p:spTree>
    <p:extLst>
      <p:ext uri="{BB962C8B-B14F-4D97-AF65-F5344CB8AC3E}">
        <p14:creationId xmlns:p14="http://schemas.microsoft.com/office/powerpoint/2010/main" val="1859379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Ảnh bình thường có nhiều người</a:t>
            </a:r>
            <a:endParaRPr/>
          </a:p>
        </p:txBody>
      </p:sp>
    </p:spTree>
    <p:extLst>
      <p:ext uri="{BB962C8B-B14F-4D97-AF65-F5344CB8AC3E}">
        <p14:creationId xmlns:p14="http://schemas.microsoft.com/office/powerpoint/2010/main" val="3092288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Ảnh bình thường có nhiều người</a:t>
            </a:r>
            <a:endParaRPr/>
          </a:p>
        </p:txBody>
      </p:sp>
    </p:spTree>
    <p:extLst>
      <p:ext uri="{BB962C8B-B14F-4D97-AF65-F5344CB8AC3E}">
        <p14:creationId xmlns:p14="http://schemas.microsoft.com/office/powerpoint/2010/main" val="271952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Ảnh bình thường có nhiều người</a:t>
            </a:r>
            <a:endParaRPr/>
          </a:p>
        </p:txBody>
      </p:sp>
    </p:spTree>
    <p:extLst>
      <p:ext uri="{BB962C8B-B14F-4D97-AF65-F5344CB8AC3E}">
        <p14:creationId xmlns:p14="http://schemas.microsoft.com/office/powerpoint/2010/main" val="3462820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Ảnh bình thường có nhiều người</a:t>
            </a:r>
            <a:endParaRPr/>
          </a:p>
        </p:txBody>
      </p:sp>
    </p:spTree>
    <p:extLst>
      <p:ext uri="{BB962C8B-B14F-4D97-AF65-F5344CB8AC3E}">
        <p14:creationId xmlns:p14="http://schemas.microsoft.com/office/powerpoint/2010/main" val="2364264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Vừa đeo kính vừa đeo khẩu trang</a:t>
            </a:r>
            <a:endParaRPr/>
          </a:p>
        </p:txBody>
      </p:sp>
    </p:spTree>
    <p:extLst>
      <p:ext uri="{BB962C8B-B14F-4D97-AF65-F5344CB8AC3E}">
        <p14:creationId xmlns:p14="http://schemas.microsoft.com/office/powerpoint/2010/main" val="203375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92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e9ca2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42e9ca2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a:latin typeface="Chivo" panose="020B0604020202020204" charset="0"/>
                <a:ea typeface="Chivo" panose="020B0604020202020204" charset="0"/>
                <a:cs typeface="Chivo" panose="020B0604020202020204" charset="0"/>
              </a:rPr>
              <a:t>Trong thời điểm dịch Covid-19 diễn biến phức tạp ở nước ta và trên</a:t>
            </a:r>
            <a:r>
              <a:rPr lang="en-US">
                <a:latin typeface="Chivo" panose="020B0604020202020204" charset="0"/>
                <a:ea typeface="Chivo" panose="020B0604020202020204" charset="0"/>
                <a:cs typeface="Chivo" panose="020B0604020202020204" charset="0"/>
              </a:rPr>
              <a:t> </a:t>
            </a:r>
            <a:r>
              <a:rPr lang="vi-VN">
                <a:latin typeface="Chivo" panose="020B0604020202020204" charset="0"/>
                <a:ea typeface="Chivo" panose="020B0604020202020204" charset="0"/>
                <a:cs typeface="Chivo" panose="020B0604020202020204" charset="0"/>
              </a:rPr>
              <a:t>toàn thế giới, giãn cách xã hội và tránh tụ tập đông người là điều cần phải thực hiện trong mùa dịch này.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vi-VN">
                <a:latin typeface="Chivo" panose="020B0604020202020204" charset="0"/>
                <a:ea typeface="Chivo" panose="020B0604020202020204" charset="0"/>
                <a:cs typeface="Chivo" panose="020B0604020202020204" charset="0"/>
              </a:rPr>
              <a:t>Tuy nhiên, nhu cầu đi lại là điều không thể tránh khỏi. Để giúp việc kiểm soát được tốt hơn tại các siêu thị, cửa hàng, nhà hàng và những nơi công cộng nên bài toán “Nhận diện người đeo khẩu trang” đã ra đời vì muốn việc theo dõi, giám sát các đối tượng không tuân thủ đúng quy tắc phòng ngừa dịch bệnh, giảm được phần nào lo ngại mà không làm lây nhiễm dịch bệnh trong cộng đồng. Điều này cũng sẽ giúp các cơ quan tiết kiệm được thời gian cũng như giảm được khoảng cách tiếp xúc trong việc kiểm soát dịch bệnh.</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vi-VN">
                <a:latin typeface="Chivo" panose="020B0604020202020204" charset="0"/>
                <a:ea typeface="Chivo" panose="020B0604020202020204" charset="0"/>
                <a:cs typeface="Chivo" panose="020B0604020202020204" charset="0"/>
              </a:rPr>
              <a:t>Điều này cũng sẽ giúp các cơ quan tiết kiệm được thời gian cũng như giảm được khoảng cách tiếp xúc trong việc kiểm soát dịch bệnh.</a:t>
            </a:r>
          </a:p>
          <a:p>
            <a:pPr marL="0" lvl="0" indent="0" algn="l" rtl="0">
              <a:spcBef>
                <a:spcPts val="0"/>
              </a:spcBef>
              <a:spcAft>
                <a:spcPts val="0"/>
              </a:spcAft>
              <a:buNone/>
            </a:pPr>
            <a:endParaRPr/>
          </a:p>
        </p:txBody>
      </p:sp>
    </p:spTree>
    <p:extLst>
      <p:ext uri="{BB962C8B-B14F-4D97-AF65-F5344CB8AC3E}">
        <p14:creationId xmlns:p14="http://schemas.microsoft.com/office/powerpoint/2010/main" val="2765623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362d286f3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362d286f3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08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ecc7082a3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ecc7082a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290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e9ca2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42e9ca2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965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ecc7082a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ecc7082a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195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e9ca2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42e9ca2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922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e9ca2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42e9ca2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891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e9ca2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42e9ca2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05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e9ca2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42e9ca2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033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ecc7082a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ecc7082a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238675" y="-1332500"/>
            <a:ext cx="2666700" cy="2666700"/>
            <a:chOff x="-5017425" y="15800"/>
            <a:chExt cx="2666700" cy="2666700"/>
          </a:xfrm>
        </p:grpSpPr>
        <p:sp>
          <p:nvSpPr>
            <p:cNvPr id="10" name="Google Shape;10;p2"/>
            <p:cNvSpPr/>
            <p:nvPr/>
          </p:nvSpPr>
          <p:spPr>
            <a:xfrm>
              <a:off x="-5017425" y="15800"/>
              <a:ext cx="2666700" cy="2666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659825" y="373400"/>
              <a:ext cx="1951500" cy="1951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266625" y="766600"/>
              <a:ext cx="1165200" cy="1165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3283238" y="1360491"/>
            <a:ext cx="4572000" cy="2377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3283238" y="3737991"/>
            <a:ext cx="45720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p:nvPr/>
        </p:nvSpPr>
        <p:spPr>
          <a:xfrm>
            <a:off x="0" y="0"/>
            <a:ext cx="9144000" cy="5143500"/>
          </a:xfrm>
          <a:prstGeom prst="frame">
            <a:avLst>
              <a:gd name="adj1" fmla="val 25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6"/>
        <p:cNvGrpSpPr/>
        <p:nvPr/>
      </p:nvGrpSpPr>
      <p:grpSpPr>
        <a:xfrm>
          <a:off x="0" y="0"/>
          <a:ext cx="0" cy="0"/>
          <a:chOff x="0" y="0"/>
          <a:chExt cx="0" cy="0"/>
        </a:xfrm>
      </p:grpSpPr>
      <p:grpSp>
        <p:nvGrpSpPr>
          <p:cNvPr id="97" name="Google Shape;97;p18"/>
          <p:cNvGrpSpPr/>
          <p:nvPr/>
        </p:nvGrpSpPr>
        <p:grpSpPr>
          <a:xfrm>
            <a:off x="8268856" y="-682071"/>
            <a:ext cx="1560054" cy="1560054"/>
            <a:chOff x="7426950" y="73550"/>
            <a:chExt cx="1645800" cy="1645800"/>
          </a:xfrm>
        </p:grpSpPr>
        <p:sp>
          <p:nvSpPr>
            <p:cNvPr id="98" name="Google Shape;98;p18"/>
            <p:cNvSpPr/>
            <p:nvPr/>
          </p:nvSpPr>
          <p:spPr>
            <a:xfrm rot="10800000">
              <a:off x="7426950" y="73550"/>
              <a:ext cx="1645800" cy="1645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rot="10800000">
              <a:off x="7655550" y="302150"/>
              <a:ext cx="1188600" cy="1188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rot="10800000">
              <a:off x="7884150" y="530750"/>
              <a:ext cx="731400" cy="731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8"/>
          <p:cNvSpPr txBox="1">
            <a:spLocks noGrp="1"/>
          </p:cNvSpPr>
          <p:nvPr>
            <p:ph type="title"/>
          </p:nvPr>
        </p:nvSpPr>
        <p:spPr>
          <a:xfrm>
            <a:off x="1007438" y="2299791"/>
            <a:ext cx="1934400" cy="7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18"/>
          <p:cNvSpPr txBox="1">
            <a:spLocks noGrp="1"/>
          </p:cNvSpPr>
          <p:nvPr>
            <p:ph type="title" idx="2" hasCustomPrompt="1"/>
          </p:nvPr>
        </p:nvSpPr>
        <p:spPr>
          <a:xfrm>
            <a:off x="1509999" y="1706391"/>
            <a:ext cx="929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8"/>
          <p:cNvSpPr txBox="1">
            <a:spLocks noGrp="1"/>
          </p:cNvSpPr>
          <p:nvPr>
            <p:ph type="subTitle" idx="1"/>
          </p:nvPr>
        </p:nvSpPr>
        <p:spPr>
          <a:xfrm>
            <a:off x="1007438" y="2909391"/>
            <a:ext cx="19344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 name="Google Shape;104;p18"/>
          <p:cNvSpPr txBox="1">
            <a:spLocks noGrp="1"/>
          </p:cNvSpPr>
          <p:nvPr>
            <p:ph type="title" idx="3"/>
          </p:nvPr>
        </p:nvSpPr>
        <p:spPr>
          <a:xfrm>
            <a:off x="3604803" y="2299791"/>
            <a:ext cx="1934400" cy="7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18"/>
          <p:cNvSpPr txBox="1">
            <a:spLocks noGrp="1"/>
          </p:cNvSpPr>
          <p:nvPr>
            <p:ph type="title" idx="4" hasCustomPrompt="1"/>
          </p:nvPr>
        </p:nvSpPr>
        <p:spPr>
          <a:xfrm>
            <a:off x="4107365" y="1706391"/>
            <a:ext cx="929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8"/>
          <p:cNvSpPr txBox="1">
            <a:spLocks noGrp="1"/>
          </p:cNvSpPr>
          <p:nvPr>
            <p:ph type="subTitle" idx="5"/>
          </p:nvPr>
        </p:nvSpPr>
        <p:spPr>
          <a:xfrm>
            <a:off x="3604803" y="2909391"/>
            <a:ext cx="19344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8"/>
          <p:cNvSpPr txBox="1">
            <a:spLocks noGrp="1"/>
          </p:cNvSpPr>
          <p:nvPr>
            <p:ph type="title" idx="6"/>
          </p:nvPr>
        </p:nvSpPr>
        <p:spPr>
          <a:xfrm>
            <a:off x="6202169" y="2299791"/>
            <a:ext cx="1934400" cy="7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 name="Google Shape;108;p18"/>
          <p:cNvSpPr txBox="1">
            <a:spLocks noGrp="1"/>
          </p:cNvSpPr>
          <p:nvPr>
            <p:ph type="title" idx="7" hasCustomPrompt="1"/>
          </p:nvPr>
        </p:nvSpPr>
        <p:spPr>
          <a:xfrm>
            <a:off x="6704730" y="1706391"/>
            <a:ext cx="929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8"/>
          <p:cNvSpPr txBox="1">
            <a:spLocks noGrp="1"/>
          </p:cNvSpPr>
          <p:nvPr>
            <p:ph type="subTitle" idx="8"/>
          </p:nvPr>
        </p:nvSpPr>
        <p:spPr>
          <a:xfrm>
            <a:off x="6202169" y="2909391"/>
            <a:ext cx="19344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8"/>
          <p:cNvSpPr txBox="1">
            <a:spLocks noGrp="1"/>
          </p:cNvSpPr>
          <p:nvPr>
            <p:ph type="title" idx="9"/>
          </p:nvPr>
        </p:nvSpPr>
        <p:spPr>
          <a:xfrm>
            <a:off x="720000" y="365760"/>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8"/>
          <p:cNvSpPr/>
          <p:nvPr/>
        </p:nvSpPr>
        <p:spPr>
          <a:xfrm>
            <a:off x="0" y="0"/>
            <a:ext cx="9144000" cy="5143500"/>
          </a:xfrm>
          <a:prstGeom prst="frame">
            <a:avLst>
              <a:gd name="adj1" fmla="val 25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7"/>
        <p:cNvGrpSpPr/>
        <p:nvPr/>
      </p:nvGrpSpPr>
      <p:grpSpPr>
        <a:xfrm>
          <a:off x="0" y="0"/>
          <a:ext cx="0" cy="0"/>
          <a:chOff x="0" y="0"/>
          <a:chExt cx="0" cy="0"/>
        </a:xfrm>
      </p:grpSpPr>
      <p:grpSp>
        <p:nvGrpSpPr>
          <p:cNvPr id="258" name="Google Shape;258;p32"/>
          <p:cNvGrpSpPr/>
          <p:nvPr/>
        </p:nvGrpSpPr>
        <p:grpSpPr>
          <a:xfrm>
            <a:off x="8268856" y="-682071"/>
            <a:ext cx="1560054" cy="1560054"/>
            <a:chOff x="7426950" y="73550"/>
            <a:chExt cx="1645800" cy="1645800"/>
          </a:xfrm>
        </p:grpSpPr>
        <p:sp>
          <p:nvSpPr>
            <p:cNvPr id="259" name="Google Shape;259;p32"/>
            <p:cNvSpPr/>
            <p:nvPr/>
          </p:nvSpPr>
          <p:spPr>
            <a:xfrm rot="10800000">
              <a:off x="7426950" y="73550"/>
              <a:ext cx="1645800" cy="1645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rot="10800000">
              <a:off x="7655550" y="302150"/>
              <a:ext cx="1188600" cy="1188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rot="10800000">
              <a:off x="7884150" y="530750"/>
              <a:ext cx="731400" cy="731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2"/>
          <p:cNvSpPr/>
          <p:nvPr/>
        </p:nvSpPr>
        <p:spPr>
          <a:xfrm>
            <a:off x="0" y="0"/>
            <a:ext cx="9144000" cy="5143500"/>
          </a:xfrm>
          <a:prstGeom prst="frame">
            <a:avLst>
              <a:gd name="adj1" fmla="val 25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3"/>
        <p:cNvGrpSpPr/>
        <p:nvPr/>
      </p:nvGrpSpPr>
      <p:grpSpPr>
        <a:xfrm>
          <a:off x="0" y="0"/>
          <a:ext cx="0" cy="0"/>
          <a:chOff x="0" y="0"/>
          <a:chExt cx="0" cy="0"/>
        </a:xfrm>
      </p:grpSpPr>
      <p:sp>
        <p:nvSpPr>
          <p:cNvPr id="264" name="Google Shape;264;p33"/>
          <p:cNvSpPr/>
          <p:nvPr/>
        </p:nvSpPr>
        <p:spPr>
          <a:xfrm>
            <a:off x="0" y="0"/>
            <a:ext cx="9144000" cy="5143500"/>
          </a:xfrm>
          <a:prstGeom prst="frame">
            <a:avLst>
              <a:gd name="adj1" fmla="val 25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77200" y="2064139"/>
            <a:ext cx="7646700" cy="914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3657600" y="616330"/>
            <a:ext cx="1828800" cy="137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491700" y="2902330"/>
            <a:ext cx="6217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 name="Google Shape;20;p3"/>
          <p:cNvSpPr/>
          <p:nvPr/>
        </p:nvSpPr>
        <p:spPr>
          <a:xfrm>
            <a:off x="0" y="0"/>
            <a:ext cx="9144000" cy="5143500"/>
          </a:xfrm>
          <a:prstGeom prst="frame">
            <a:avLst>
              <a:gd name="adj1" fmla="val 25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1171975" y="2952750"/>
            <a:ext cx="2915400" cy="109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subTitle" idx="2"/>
          </p:nvPr>
        </p:nvSpPr>
        <p:spPr>
          <a:xfrm>
            <a:off x="5056475" y="2952750"/>
            <a:ext cx="2915400" cy="109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5"/>
          <p:cNvSpPr txBox="1">
            <a:spLocks noGrp="1"/>
          </p:cNvSpPr>
          <p:nvPr>
            <p:ph type="title" idx="3"/>
          </p:nvPr>
        </p:nvSpPr>
        <p:spPr>
          <a:xfrm>
            <a:off x="1171975" y="2571750"/>
            <a:ext cx="2915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 name="Google Shape;30;p5"/>
          <p:cNvSpPr txBox="1">
            <a:spLocks noGrp="1"/>
          </p:cNvSpPr>
          <p:nvPr>
            <p:ph type="title" idx="4"/>
          </p:nvPr>
        </p:nvSpPr>
        <p:spPr>
          <a:xfrm>
            <a:off x="5056475" y="2571750"/>
            <a:ext cx="2915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31" name="Google Shape;31;p5"/>
          <p:cNvGrpSpPr/>
          <p:nvPr/>
        </p:nvGrpSpPr>
        <p:grpSpPr>
          <a:xfrm>
            <a:off x="8268856" y="-682071"/>
            <a:ext cx="1560054" cy="1560054"/>
            <a:chOff x="7426950" y="73550"/>
            <a:chExt cx="1645800" cy="1645800"/>
          </a:xfrm>
        </p:grpSpPr>
        <p:sp>
          <p:nvSpPr>
            <p:cNvPr id="32" name="Google Shape;32;p5"/>
            <p:cNvSpPr/>
            <p:nvPr/>
          </p:nvSpPr>
          <p:spPr>
            <a:xfrm rot="10800000">
              <a:off x="7426950" y="73550"/>
              <a:ext cx="1645800" cy="1645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a:off x="7655550" y="302150"/>
              <a:ext cx="1188600" cy="1188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a:off x="7884150" y="530750"/>
              <a:ext cx="731400" cy="731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5"/>
          <p:cNvSpPr/>
          <p:nvPr/>
        </p:nvSpPr>
        <p:spPr>
          <a:xfrm>
            <a:off x="0" y="0"/>
            <a:ext cx="9144000" cy="5143500"/>
          </a:xfrm>
          <a:prstGeom prst="frame">
            <a:avLst>
              <a:gd name="adj1" fmla="val 25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grpSp>
        <p:nvGrpSpPr>
          <p:cNvPr id="37" name="Google Shape;37;p6"/>
          <p:cNvGrpSpPr/>
          <p:nvPr/>
        </p:nvGrpSpPr>
        <p:grpSpPr>
          <a:xfrm>
            <a:off x="8268856" y="-682071"/>
            <a:ext cx="1560054" cy="1560054"/>
            <a:chOff x="7426950" y="73550"/>
            <a:chExt cx="1645800" cy="1645800"/>
          </a:xfrm>
        </p:grpSpPr>
        <p:sp>
          <p:nvSpPr>
            <p:cNvPr id="38" name="Google Shape;38;p6"/>
            <p:cNvSpPr/>
            <p:nvPr/>
          </p:nvSpPr>
          <p:spPr>
            <a:xfrm rot="10800000">
              <a:off x="7426950" y="73550"/>
              <a:ext cx="1645800" cy="1645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rot="10800000">
              <a:off x="7655550" y="302150"/>
              <a:ext cx="1188600" cy="1188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rot="10800000">
              <a:off x="7884150" y="530750"/>
              <a:ext cx="731400" cy="731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6"/>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6"/>
          <p:cNvSpPr/>
          <p:nvPr/>
        </p:nvSpPr>
        <p:spPr>
          <a:xfrm>
            <a:off x="0" y="0"/>
            <a:ext cx="9144000" cy="5143500"/>
          </a:xfrm>
          <a:prstGeom prst="frame">
            <a:avLst>
              <a:gd name="adj1" fmla="val 25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2895571" y="1497522"/>
            <a:ext cx="5029200" cy="1645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10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9"/>
          <p:cNvSpPr txBox="1">
            <a:spLocks noGrp="1"/>
          </p:cNvSpPr>
          <p:nvPr>
            <p:ph type="subTitle" idx="1"/>
          </p:nvPr>
        </p:nvSpPr>
        <p:spPr>
          <a:xfrm>
            <a:off x="2895629" y="2914722"/>
            <a:ext cx="50292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9"/>
          <p:cNvSpPr/>
          <p:nvPr/>
        </p:nvSpPr>
        <p:spPr>
          <a:xfrm>
            <a:off x="0" y="0"/>
            <a:ext cx="9144000" cy="5143500"/>
          </a:xfrm>
          <a:prstGeom prst="frame">
            <a:avLst>
              <a:gd name="adj1" fmla="val 25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7"/>
        <p:cNvGrpSpPr/>
        <p:nvPr/>
      </p:nvGrpSpPr>
      <p:grpSpPr>
        <a:xfrm>
          <a:off x="0" y="0"/>
          <a:ext cx="0" cy="0"/>
          <a:chOff x="0" y="0"/>
          <a:chExt cx="0" cy="0"/>
        </a:xfrm>
      </p:grpSpPr>
      <p:grpSp>
        <p:nvGrpSpPr>
          <p:cNvPr id="78" name="Google Shape;78;p15"/>
          <p:cNvGrpSpPr/>
          <p:nvPr/>
        </p:nvGrpSpPr>
        <p:grpSpPr>
          <a:xfrm>
            <a:off x="8268856" y="-682071"/>
            <a:ext cx="1560054" cy="1560054"/>
            <a:chOff x="7426950" y="73550"/>
            <a:chExt cx="1645800" cy="1645800"/>
          </a:xfrm>
        </p:grpSpPr>
        <p:sp>
          <p:nvSpPr>
            <p:cNvPr id="79" name="Google Shape;79;p15"/>
            <p:cNvSpPr/>
            <p:nvPr/>
          </p:nvSpPr>
          <p:spPr>
            <a:xfrm rot="10800000">
              <a:off x="7426950" y="73550"/>
              <a:ext cx="1645800" cy="1645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rot="10800000">
              <a:off x="7655550" y="302150"/>
              <a:ext cx="1188600" cy="1188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rot="10800000">
              <a:off x="7884150" y="530750"/>
              <a:ext cx="731400" cy="731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5"/>
          <p:cNvSpPr txBox="1">
            <a:spLocks noGrp="1"/>
          </p:cNvSpPr>
          <p:nvPr>
            <p:ph type="subTitle" idx="1"/>
          </p:nvPr>
        </p:nvSpPr>
        <p:spPr>
          <a:xfrm>
            <a:off x="720000" y="1957425"/>
            <a:ext cx="3546000" cy="192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5"/>
          <p:cNvSpPr txBox="1">
            <a:spLocks noGrp="1"/>
          </p:cNvSpPr>
          <p:nvPr>
            <p:ph type="subTitle" idx="2"/>
          </p:nvPr>
        </p:nvSpPr>
        <p:spPr>
          <a:xfrm>
            <a:off x="4878056" y="1957425"/>
            <a:ext cx="3546000" cy="192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5"/>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15"/>
          <p:cNvSpPr/>
          <p:nvPr/>
        </p:nvSpPr>
        <p:spPr>
          <a:xfrm>
            <a:off x="0" y="0"/>
            <a:ext cx="9144000" cy="5143500"/>
          </a:xfrm>
          <a:prstGeom prst="frame">
            <a:avLst>
              <a:gd name="adj1" fmla="val 25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720000" y="2226226"/>
            <a:ext cx="6583800" cy="914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8" name="Google Shape;88;p16"/>
          <p:cNvSpPr txBox="1">
            <a:spLocks noGrp="1"/>
          </p:cNvSpPr>
          <p:nvPr>
            <p:ph type="title" idx="2" hasCustomPrompt="1"/>
          </p:nvPr>
        </p:nvSpPr>
        <p:spPr>
          <a:xfrm>
            <a:off x="720000" y="778416"/>
            <a:ext cx="1828800" cy="1371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9" name="Google Shape;89;p16"/>
          <p:cNvSpPr txBox="1">
            <a:spLocks noGrp="1"/>
          </p:cNvSpPr>
          <p:nvPr>
            <p:ph type="subTitle" idx="1"/>
          </p:nvPr>
        </p:nvSpPr>
        <p:spPr>
          <a:xfrm>
            <a:off x="720000" y="3064416"/>
            <a:ext cx="62178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6"/>
          <p:cNvSpPr/>
          <p:nvPr/>
        </p:nvSpPr>
        <p:spPr>
          <a:xfrm>
            <a:off x="0" y="0"/>
            <a:ext cx="9144000" cy="5143500"/>
          </a:xfrm>
          <a:prstGeom prst="frame">
            <a:avLst>
              <a:gd name="adj1" fmla="val 25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840100" y="2230709"/>
            <a:ext cx="6583800" cy="91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3" name="Google Shape;93;p17"/>
          <p:cNvSpPr txBox="1">
            <a:spLocks noGrp="1"/>
          </p:cNvSpPr>
          <p:nvPr>
            <p:ph type="title" idx="2" hasCustomPrompt="1"/>
          </p:nvPr>
        </p:nvSpPr>
        <p:spPr>
          <a:xfrm>
            <a:off x="6595100" y="782899"/>
            <a:ext cx="1828800" cy="137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000">
                <a:solidFill>
                  <a:schemeClr val="accent1"/>
                </a:solidFill>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94" name="Google Shape;94;p17"/>
          <p:cNvSpPr txBox="1">
            <a:spLocks noGrp="1"/>
          </p:cNvSpPr>
          <p:nvPr>
            <p:ph type="subTitle" idx="1"/>
          </p:nvPr>
        </p:nvSpPr>
        <p:spPr>
          <a:xfrm>
            <a:off x="2206100" y="3068899"/>
            <a:ext cx="6217800" cy="45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5" name="Google Shape;95;p17"/>
          <p:cNvSpPr/>
          <p:nvPr/>
        </p:nvSpPr>
        <p:spPr>
          <a:xfrm>
            <a:off x="0" y="0"/>
            <a:ext cx="9144000" cy="5143500"/>
          </a:xfrm>
          <a:prstGeom prst="frame">
            <a:avLst>
              <a:gd name="adj1" fmla="val 25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65760"/>
            <a:ext cx="7704000" cy="64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1pPr>
            <a:lvl2pPr lvl="1" rtl="0">
              <a:lnSpc>
                <a:spcPct val="100000"/>
              </a:lnSpc>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2pPr>
            <a:lvl3pPr lvl="2" rtl="0">
              <a:lnSpc>
                <a:spcPct val="100000"/>
              </a:lnSpc>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3pPr>
            <a:lvl4pPr lvl="3" rtl="0">
              <a:lnSpc>
                <a:spcPct val="100000"/>
              </a:lnSpc>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4pPr>
            <a:lvl5pPr lvl="4" rtl="0">
              <a:lnSpc>
                <a:spcPct val="100000"/>
              </a:lnSpc>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5pPr>
            <a:lvl6pPr lvl="5" rtl="0">
              <a:lnSpc>
                <a:spcPct val="100000"/>
              </a:lnSpc>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6pPr>
            <a:lvl7pPr lvl="6" rtl="0">
              <a:lnSpc>
                <a:spcPct val="100000"/>
              </a:lnSpc>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7pPr>
            <a:lvl8pPr lvl="7" rtl="0">
              <a:lnSpc>
                <a:spcPct val="100000"/>
              </a:lnSpc>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8pPr>
            <a:lvl9pPr lvl="8" rtl="0">
              <a:lnSpc>
                <a:spcPct val="100000"/>
              </a:lnSpc>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1pPr>
            <a:lvl2pPr marL="914400" lvl="1" indent="-317500">
              <a:lnSpc>
                <a:spcPct val="115000"/>
              </a:lnSpc>
              <a:spcBef>
                <a:spcPts val="1600"/>
              </a:spcBef>
              <a:spcAft>
                <a:spcPts val="0"/>
              </a:spcAft>
              <a:buClr>
                <a:schemeClr val="dk1"/>
              </a:buClr>
              <a:buSzPts val="1400"/>
              <a:buFont typeface="Chivo"/>
              <a:buChar char="○"/>
              <a:defRPr>
                <a:solidFill>
                  <a:schemeClr val="dk1"/>
                </a:solidFill>
                <a:latin typeface="Chivo"/>
                <a:ea typeface="Chivo"/>
                <a:cs typeface="Chivo"/>
                <a:sym typeface="Chivo"/>
              </a:defRPr>
            </a:lvl2pPr>
            <a:lvl3pPr marL="1371600" lvl="2" indent="-317500">
              <a:lnSpc>
                <a:spcPct val="115000"/>
              </a:lnSpc>
              <a:spcBef>
                <a:spcPts val="1600"/>
              </a:spcBef>
              <a:spcAft>
                <a:spcPts val="0"/>
              </a:spcAft>
              <a:buClr>
                <a:schemeClr val="dk1"/>
              </a:buClr>
              <a:buSzPts val="1400"/>
              <a:buFont typeface="Chivo"/>
              <a:buChar char="■"/>
              <a:defRPr>
                <a:solidFill>
                  <a:schemeClr val="dk1"/>
                </a:solidFill>
                <a:latin typeface="Chivo"/>
                <a:ea typeface="Chivo"/>
                <a:cs typeface="Chivo"/>
                <a:sym typeface="Chivo"/>
              </a:defRPr>
            </a:lvl3pPr>
            <a:lvl4pPr marL="1828800" lvl="3" indent="-317500">
              <a:lnSpc>
                <a:spcPct val="115000"/>
              </a:lnSpc>
              <a:spcBef>
                <a:spcPts val="1600"/>
              </a:spcBef>
              <a:spcAft>
                <a:spcPts val="0"/>
              </a:spcAft>
              <a:buClr>
                <a:schemeClr val="dk1"/>
              </a:buClr>
              <a:buSzPts val="1400"/>
              <a:buFont typeface="Chivo"/>
              <a:buChar char="●"/>
              <a:defRPr>
                <a:solidFill>
                  <a:schemeClr val="dk1"/>
                </a:solidFill>
                <a:latin typeface="Chivo"/>
                <a:ea typeface="Chivo"/>
                <a:cs typeface="Chivo"/>
                <a:sym typeface="Chivo"/>
              </a:defRPr>
            </a:lvl4pPr>
            <a:lvl5pPr marL="2286000" lvl="4" indent="-317500">
              <a:lnSpc>
                <a:spcPct val="115000"/>
              </a:lnSpc>
              <a:spcBef>
                <a:spcPts val="1600"/>
              </a:spcBef>
              <a:spcAft>
                <a:spcPts val="0"/>
              </a:spcAft>
              <a:buClr>
                <a:schemeClr val="dk1"/>
              </a:buClr>
              <a:buSzPts val="1400"/>
              <a:buFont typeface="Chivo"/>
              <a:buChar char="○"/>
              <a:defRPr>
                <a:solidFill>
                  <a:schemeClr val="dk1"/>
                </a:solidFill>
                <a:latin typeface="Chivo"/>
                <a:ea typeface="Chivo"/>
                <a:cs typeface="Chivo"/>
                <a:sym typeface="Chivo"/>
              </a:defRPr>
            </a:lvl5pPr>
            <a:lvl6pPr marL="2743200" lvl="5" indent="-317500">
              <a:lnSpc>
                <a:spcPct val="115000"/>
              </a:lnSpc>
              <a:spcBef>
                <a:spcPts val="1600"/>
              </a:spcBef>
              <a:spcAft>
                <a:spcPts val="0"/>
              </a:spcAft>
              <a:buClr>
                <a:schemeClr val="dk1"/>
              </a:buClr>
              <a:buSzPts val="1400"/>
              <a:buFont typeface="Chivo"/>
              <a:buChar char="■"/>
              <a:defRPr>
                <a:solidFill>
                  <a:schemeClr val="dk1"/>
                </a:solidFill>
                <a:latin typeface="Chivo"/>
                <a:ea typeface="Chivo"/>
                <a:cs typeface="Chivo"/>
                <a:sym typeface="Chivo"/>
              </a:defRPr>
            </a:lvl6pPr>
            <a:lvl7pPr marL="3200400" lvl="6" indent="-317500">
              <a:lnSpc>
                <a:spcPct val="115000"/>
              </a:lnSpc>
              <a:spcBef>
                <a:spcPts val="1600"/>
              </a:spcBef>
              <a:spcAft>
                <a:spcPts val="0"/>
              </a:spcAft>
              <a:buClr>
                <a:schemeClr val="dk1"/>
              </a:buClr>
              <a:buSzPts val="1400"/>
              <a:buFont typeface="Chivo"/>
              <a:buChar char="●"/>
              <a:defRPr>
                <a:solidFill>
                  <a:schemeClr val="dk1"/>
                </a:solidFill>
                <a:latin typeface="Chivo"/>
                <a:ea typeface="Chivo"/>
                <a:cs typeface="Chivo"/>
                <a:sym typeface="Chivo"/>
              </a:defRPr>
            </a:lvl7pPr>
            <a:lvl8pPr marL="3657600" lvl="7" indent="-317500">
              <a:lnSpc>
                <a:spcPct val="115000"/>
              </a:lnSpc>
              <a:spcBef>
                <a:spcPts val="1600"/>
              </a:spcBef>
              <a:spcAft>
                <a:spcPts val="0"/>
              </a:spcAft>
              <a:buClr>
                <a:schemeClr val="dk1"/>
              </a:buClr>
              <a:buSzPts val="1400"/>
              <a:buFont typeface="Chivo"/>
              <a:buChar char="○"/>
              <a:defRPr>
                <a:solidFill>
                  <a:schemeClr val="dk1"/>
                </a:solidFill>
                <a:latin typeface="Chivo"/>
                <a:ea typeface="Chivo"/>
                <a:cs typeface="Chivo"/>
                <a:sym typeface="Chivo"/>
              </a:defRPr>
            </a:lvl8pPr>
            <a:lvl9pPr marL="4114800" lvl="8" indent="-317500">
              <a:lnSpc>
                <a:spcPct val="115000"/>
              </a:lnSpc>
              <a:spcBef>
                <a:spcPts val="1600"/>
              </a:spcBef>
              <a:spcAft>
                <a:spcPts val="1600"/>
              </a:spcAft>
              <a:buClr>
                <a:schemeClr val="dk1"/>
              </a:buClr>
              <a:buSzPts val="1400"/>
              <a:buFont typeface="Chivo"/>
              <a:buChar char="■"/>
              <a:defRPr>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61" r:id="rId7"/>
    <p:sldLayoutId id="2147483662" r:id="rId8"/>
    <p:sldLayoutId id="2147483663" r:id="rId9"/>
    <p:sldLayoutId id="2147483664" r:id="rId10"/>
    <p:sldLayoutId id="2147483678" r:id="rId11"/>
    <p:sldLayoutId id="214748367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datasets/andrewmvd/face-mask-detection"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ctrTitle"/>
          </p:nvPr>
        </p:nvSpPr>
        <p:spPr>
          <a:xfrm>
            <a:off x="3258664" y="1155981"/>
            <a:ext cx="5358574" cy="23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chemeClr val="bg1"/>
                </a:solidFill>
              </a:rPr>
              <a:t>Phát hiện </a:t>
            </a:r>
            <a:br>
              <a:rPr lang="en" sz="4800">
                <a:solidFill>
                  <a:schemeClr val="bg1"/>
                </a:solidFill>
              </a:rPr>
            </a:br>
            <a:r>
              <a:rPr lang="en" sz="4800">
                <a:solidFill>
                  <a:schemeClr val="accent1"/>
                </a:solidFill>
              </a:rPr>
              <a:t>người đeo khẩu trang với YOLOv8 </a:t>
            </a:r>
            <a:endParaRPr sz="4800">
              <a:solidFill>
                <a:schemeClr val="accent1"/>
              </a:solidFill>
            </a:endParaRPr>
          </a:p>
        </p:txBody>
      </p:sp>
      <p:sp>
        <p:nvSpPr>
          <p:cNvPr id="277" name="Google Shape;277;p37"/>
          <p:cNvSpPr/>
          <p:nvPr/>
        </p:nvSpPr>
        <p:spPr>
          <a:xfrm rot="-5400000">
            <a:off x="1288763" y="1156049"/>
            <a:ext cx="3195600" cy="3195600"/>
          </a:xfrm>
          <a:prstGeom prst="pie">
            <a:avLst>
              <a:gd name="adj1" fmla="val 10807114"/>
              <a:gd name="adj2" fmla="val 2158554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rot="-5400000">
            <a:off x="1553253" y="1420465"/>
            <a:ext cx="2666700" cy="2666700"/>
          </a:xfrm>
          <a:prstGeom prst="arc">
            <a:avLst>
              <a:gd name="adj1" fmla="val 10808564"/>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rot="-5400000">
            <a:off x="1910696" y="1778259"/>
            <a:ext cx="1951500" cy="1951500"/>
          </a:xfrm>
          <a:prstGeom prst="arc">
            <a:avLst>
              <a:gd name="adj1" fmla="val 10804819"/>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rot="-5400000">
            <a:off x="2303935" y="2171136"/>
            <a:ext cx="1165200" cy="1165200"/>
          </a:xfrm>
          <a:prstGeom prst="arc">
            <a:avLst>
              <a:gd name="adj1" fmla="val 10808508"/>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rot="-5400000">
            <a:off x="1452065" y="2719605"/>
            <a:ext cx="202200" cy="20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rot="-5400000">
            <a:off x="1910696" y="3055163"/>
            <a:ext cx="135000" cy="13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flipH="1">
            <a:off x="594150" y="414138"/>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flipH="1">
            <a:off x="8298150" y="4477638"/>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8118468" y="813596"/>
            <a:ext cx="135000" cy="13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7490123" y="788877"/>
            <a:ext cx="184500" cy="1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3">
            <a:extLst>
              <a:ext uri="{FF2B5EF4-FFF2-40B4-BE49-F238E27FC236}">
                <a16:creationId xmlns:a16="http://schemas.microsoft.com/office/drawing/2014/main" id="{7A544D5A-A14D-0DFE-68A6-2C50935EAAF2}"/>
              </a:ext>
            </a:extLst>
          </p:cNvPr>
          <p:cNvGraphicFramePr>
            <a:graphicFrameLocks noGrp="1"/>
          </p:cNvGraphicFramePr>
          <p:nvPr>
            <p:extLst>
              <p:ext uri="{D42A27DB-BD31-4B8C-83A1-F6EECF244321}">
                <p14:modId xmlns:p14="http://schemas.microsoft.com/office/powerpoint/2010/main" val="1902667149"/>
              </p:ext>
            </p:extLst>
          </p:nvPr>
        </p:nvGraphicFramePr>
        <p:xfrm>
          <a:off x="2521238" y="3648837"/>
          <a:ext cx="6096000" cy="675640"/>
        </p:xfrm>
        <a:graphic>
          <a:graphicData uri="http://schemas.openxmlformats.org/drawingml/2006/table">
            <a:tbl>
              <a:tblPr firstRow="1" bandRow="1">
                <a:tableStyleId>{783C43A0-221D-4214-9579-E3BF03D2DCE2}</a:tableStyleId>
              </a:tblPr>
              <a:tblGrid>
                <a:gridCol w="3048000">
                  <a:extLst>
                    <a:ext uri="{9D8B030D-6E8A-4147-A177-3AD203B41FA5}">
                      <a16:colId xmlns:a16="http://schemas.microsoft.com/office/drawing/2014/main" val="3703548270"/>
                    </a:ext>
                  </a:extLst>
                </a:gridCol>
                <a:gridCol w="3048000">
                  <a:extLst>
                    <a:ext uri="{9D8B030D-6E8A-4147-A177-3AD203B41FA5}">
                      <a16:colId xmlns:a16="http://schemas.microsoft.com/office/drawing/2014/main" val="431170509"/>
                    </a:ext>
                  </a:extLst>
                </a:gridCol>
              </a:tblGrid>
              <a:tr h="169250">
                <a:tc>
                  <a:txBody>
                    <a:bodyPr/>
                    <a:lstStyle/>
                    <a:p>
                      <a:pPr algn="r"/>
                      <a:r>
                        <a:rPr lang="en-US" sz="1400" b="0">
                          <a:latin typeface="Chivo" panose="020B0604020202020204" charset="0"/>
                          <a:ea typeface="Chivo" panose="020B0604020202020204" charset="0"/>
                          <a:cs typeface="Chivo" panose="020B0604020202020204" charset="0"/>
                        </a:rPr>
                        <a:t>Giảng viên: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400" b="0">
                          <a:latin typeface="Chivo" panose="020B0604020202020204" charset="0"/>
                          <a:ea typeface="Chivo" panose="020B0604020202020204" charset="0"/>
                          <a:cs typeface="Chivo" panose="020B0604020202020204" charset="0"/>
                        </a:rPr>
                        <a:t>TS Mai Tiến Dũng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82698561"/>
                  </a:ext>
                </a:extLst>
              </a:tr>
              <a:tr h="370840">
                <a:tc>
                  <a:txBody>
                    <a:bodyPr/>
                    <a:lstStyle/>
                    <a:p>
                      <a:pPr algn="r"/>
                      <a:r>
                        <a:rPr lang="en-US" sz="1400" b="0">
                          <a:latin typeface="Chivo" panose="020B0604020202020204" charset="0"/>
                          <a:ea typeface="Chivo" panose="020B0604020202020204" charset="0"/>
                          <a:cs typeface="Chivo" panose="020B0604020202020204" charset="0"/>
                        </a:rPr>
                        <a:t>Sinh viên thực hiện: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400" b="0">
                          <a:latin typeface="Chivo" panose="020B0604020202020204" charset="0"/>
                          <a:ea typeface="Chivo" panose="020B0604020202020204" charset="0"/>
                          <a:cs typeface="Chivo" panose="020B0604020202020204" charset="0"/>
                        </a:rPr>
                        <a:t>Bùi Văn Thuận - 20521990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2169299"/>
                  </a:ext>
                </a:extLst>
              </a:tr>
            </a:tbl>
          </a:graphicData>
        </a:graphic>
      </p:graphicFrame>
      <p:sp>
        <p:nvSpPr>
          <p:cNvPr id="4" name="TextBox 3">
            <a:extLst>
              <a:ext uri="{FF2B5EF4-FFF2-40B4-BE49-F238E27FC236}">
                <a16:creationId xmlns:a16="http://schemas.microsoft.com/office/drawing/2014/main" id="{CA758FE6-2D03-90DA-A91F-9F032ADA9B15}"/>
              </a:ext>
            </a:extLst>
          </p:cNvPr>
          <p:cNvSpPr txBox="1"/>
          <p:nvPr/>
        </p:nvSpPr>
        <p:spPr>
          <a:xfrm>
            <a:off x="8617238" y="4729338"/>
            <a:ext cx="362170"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2"/>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Mô hình YOLO</a:t>
            </a:r>
            <a:endParaRPr>
              <a:solidFill>
                <a:schemeClr val="accent1"/>
              </a:solidFill>
            </a:endParaRPr>
          </a:p>
        </p:txBody>
      </p:sp>
      <p:sp>
        <p:nvSpPr>
          <p:cNvPr id="350" name="Google Shape;350;p42"/>
          <p:cNvSpPr txBox="1">
            <a:spLocks noGrp="1"/>
          </p:cNvSpPr>
          <p:nvPr>
            <p:ph type="subTitle" idx="1"/>
          </p:nvPr>
        </p:nvSpPr>
        <p:spPr>
          <a:xfrm>
            <a:off x="720000" y="941832"/>
            <a:ext cx="7522214" cy="162991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Symbol" panose="05050102010706020507" pitchFamily="18" charset="2"/>
              <a:buChar char="·"/>
            </a:pPr>
            <a:r>
              <a:rPr lang="vi-VN" b="1"/>
              <a:t>YOLO (You Only Look Once) </a:t>
            </a:r>
            <a:r>
              <a:rPr lang="vi-VN"/>
              <a:t>là mô hình phát hiện đối tượng phổ biến được biết đến với tốc độ nhanh và độ chính xác cao.</a:t>
            </a:r>
            <a:endParaRPr lang="en-US"/>
          </a:p>
          <a:p>
            <a:pPr marL="285750" lvl="0" indent="-285750" algn="l" rtl="0">
              <a:spcBef>
                <a:spcPts val="0"/>
              </a:spcBef>
              <a:spcAft>
                <a:spcPts val="0"/>
              </a:spcAft>
              <a:buClr>
                <a:schemeClr val="accent1"/>
              </a:buClr>
              <a:buFont typeface="Symbol" panose="05050102010706020507" pitchFamily="18" charset="2"/>
              <a:buChar char="·"/>
            </a:pPr>
            <a:endParaRPr lang="en-US"/>
          </a:p>
          <a:p>
            <a:pPr marL="285750" lvl="0" indent="-285750" algn="l" rtl="0">
              <a:spcBef>
                <a:spcPts val="0"/>
              </a:spcBef>
              <a:spcAft>
                <a:spcPts val="0"/>
              </a:spcAft>
              <a:buClr>
                <a:schemeClr val="accent1"/>
              </a:buClr>
              <a:buFont typeface="Symbol" panose="05050102010706020507" pitchFamily="18" charset="2"/>
              <a:buChar char="·"/>
            </a:pPr>
            <a:r>
              <a:rPr lang="vi-VN"/>
              <a:t>Yolo là một mô hình mạng CNN cho việc phát hiện, nhận dạng, phân loại đối tượng. Yolo được tạo ra từ việc kết hợp giữa các convolutional layers (trích xuất ra các feature của ảnh) và connected layers (dự đoán ra xác suất và tọa độ)</a:t>
            </a:r>
            <a:endParaRPr lang="vi-VN" b="1"/>
          </a:p>
        </p:txBody>
      </p:sp>
      <p:sp>
        <p:nvSpPr>
          <p:cNvPr id="352" name="Google Shape;352;p42"/>
          <p:cNvSpPr/>
          <p:nvPr/>
        </p:nvSpPr>
        <p:spPr>
          <a:xfrm>
            <a:off x="8242214" y="2901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722EB20D-6DF1-FCA2-B363-533C117ED502}"/>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10</a:t>
            </a:r>
          </a:p>
        </p:txBody>
      </p:sp>
      <p:pic>
        <p:nvPicPr>
          <p:cNvPr id="3" name="Picture 2" descr="A picture containing text, diagram, sketch, font&#10;&#10;Description automatically generated">
            <a:extLst>
              <a:ext uri="{FF2B5EF4-FFF2-40B4-BE49-F238E27FC236}">
                <a16:creationId xmlns:a16="http://schemas.microsoft.com/office/drawing/2014/main" id="{22E624E8-BE63-44E7-8B82-65D4FF1D662C}"/>
              </a:ext>
            </a:extLst>
          </p:cNvPr>
          <p:cNvPicPr>
            <a:picLocks noChangeAspect="1"/>
          </p:cNvPicPr>
          <p:nvPr/>
        </p:nvPicPr>
        <p:blipFill rotWithShape="1">
          <a:blip r:embed="rId3"/>
          <a:srcRect b="15592"/>
          <a:stretch/>
        </p:blipFill>
        <p:spPr>
          <a:xfrm>
            <a:off x="2009140" y="2713388"/>
            <a:ext cx="5125720" cy="2185227"/>
          </a:xfrm>
          <a:prstGeom prst="rect">
            <a:avLst/>
          </a:prstGeom>
        </p:spPr>
      </p:pic>
    </p:spTree>
    <p:extLst>
      <p:ext uri="{BB962C8B-B14F-4D97-AF65-F5344CB8AC3E}">
        <p14:creationId xmlns:p14="http://schemas.microsoft.com/office/powerpoint/2010/main" val="3344730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2"/>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Mô hình YOLO</a:t>
            </a:r>
            <a:endParaRPr>
              <a:solidFill>
                <a:schemeClr val="accent1"/>
              </a:solidFill>
            </a:endParaRPr>
          </a:p>
        </p:txBody>
      </p:sp>
      <p:sp>
        <p:nvSpPr>
          <p:cNvPr id="350" name="Google Shape;350;p42"/>
          <p:cNvSpPr txBox="1">
            <a:spLocks noGrp="1"/>
          </p:cNvSpPr>
          <p:nvPr>
            <p:ph type="subTitle" idx="1"/>
          </p:nvPr>
        </p:nvSpPr>
        <p:spPr>
          <a:xfrm>
            <a:off x="720000" y="1135269"/>
            <a:ext cx="7522214" cy="13071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1"/>
              </a:buClr>
            </a:pPr>
            <a:r>
              <a:rPr lang="vi-VN"/>
              <a:t> Mô hình này lần đầu tiên được giới thiệu bởi </a:t>
            </a:r>
            <a:r>
              <a:rPr lang="vi-VN" b="1"/>
              <a:t>Joseph Redmon </a:t>
            </a:r>
            <a:r>
              <a:rPr lang="vi-VN"/>
              <a:t>và cộng sự vào năm </a:t>
            </a:r>
            <a:r>
              <a:rPr lang="vi-VN" b="1"/>
              <a:t>2016</a:t>
            </a:r>
            <a:r>
              <a:rPr lang="vi-VN"/>
              <a:t>. Kể từ đó đến nay, đã có nhiều phiên bản của YOLO, một trong những phiên bản gần đây nhất là </a:t>
            </a:r>
            <a:r>
              <a:rPr lang="vi-VN" b="1"/>
              <a:t>YOLO v</a:t>
            </a:r>
            <a:r>
              <a:rPr lang="en-US" b="1"/>
              <a:t>8</a:t>
            </a:r>
            <a:r>
              <a:rPr lang="vi-VN" b="1"/>
              <a:t>.</a:t>
            </a:r>
          </a:p>
        </p:txBody>
      </p:sp>
      <p:sp>
        <p:nvSpPr>
          <p:cNvPr id="352" name="Google Shape;352;p42"/>
          <p:cNvSpPr/>
          <p:nvPr/>
        </p:nvSpPr>
        <p:spPr>
          <a:xfrm>
            <a:off x="8242214" y="2901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1BA541C-4543-82FC-C272-4F8C75F4B37A}"/>
              </a:ext>
            </a:extLst>
          </p:cNvPr>
          <p:cNvPicPr>
            <a:picLocks noChangeAspect="1"/>
          </p:cNvPicPr>
          <p:nvPr/>
        </p:nvPicPr>
        <p:blipFill>
          <a:blip r:embed="rId3"/>
          <a:stretch>
            <a:fillRect/>
          </a:stretch>
        </p:blipFill>
        <p:spPr>
          <a:xfrm>
            <a:off x="520857" y="2571750"/>
            <a:ext cx="8102286" cy="1499746"/>
          </a:xfrm>
          <a:prstGeom prst="rect">
            <a:avLst/>
          </a:prstGeom>
        </p:spPr>
      </p:pic>
      <p:sp>
        <p:nvSpPr>
          <p:cNvPr id="4" name="TextBox 3">
            <a:extLst>
              <a:ext uri="{FF2B5EF4-FFF2-40B4-BE49-F238E27FC236}">
                <a16:creationId xmlns:a16="http://schemas.microsoft.com/office/drawing/2014/main" id="{722EB20D-6DF1-FCA2-B363-533C117ED502}"/>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11</a:t>
            </a:r>
          </a:p>
        </p:txBody>
      </p:sp>
    </p:spTree>
    <p:extLst>
      <p:ext uri="{BB962C8B-B14F-4D97-AF65-F5344CB8AC3E}">
        <p14:creationId xmlns:p14="http://schemas.microsoft.com/office/powerpoint/2010/main" val="3558099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2"/>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Mô hình YOLOv8</a:t>
            </a:r>
            <a:endParaRPr>
              <a:solidFill>
                <a:schemeClr val="accent1"/>
              </a:solidFill>
            </a:endParaRPr>
          </a:p>
        </p:txBody>
      </p:sp>
      <p:sp>
        <p:nvSpPr>
          <p:cNvPr id="350" name="Google Shape;350;p42"/>
          <p:cNvSpPr txBox="1">
            <a:spLocks noGrp="1"/>
          </p:cNvSpPr>
          <p:nvPr>
            <p:ph type="subTitle" idx="1"/>
          </p:nvPr>
        </p:nvSpPr>
        <p:spPr>
          <a:xfrm>
            <a:off x="720000" y="941833"/>
            <a:ext cx="7522214" cy="129844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Symbol" panose="05050102010706020507" pitchFamily="18" charset="2"/>
              <a:buChar char="·"/>
            </a:pPr>
            <a:r>
              <a:rPr lang="vi-VN" b="1"/>
              <a:t>YOLOv8</a:t>
            </a:r>
            <a:r>
              <a:rPr lang="vi-VN"/>
              <a:t> là mô hình</a:t>
            </a:r>
            <a:r>
              <a:rPr lang="vi-VN" b="1"/>
              <a:t> YOLO </a:t>
            </a:r>
            <a:r>
              <a:rPr lang="vi-VN"/>
              <a:t>tiên tiến nhất có thể được sử dụng cho các tác vụ  </a:t>
            </a:r>
            <a:r>
              <a:rPr lang="vi-VN" b="1"/>
              <a:t>detection, segmentation, pose estimation, tracking</a:t>
            </a:r>
            <a:r>
              <a:rPr lang="en-US" b="1"/>
              <a:t> </a:t>
            </a:r>
            <a:r>
              <a:rPr lang="en-US"/>
              <a:t>và </a:t>
            </a:r>
            <a:r>
              <a:rPr lang="vi-VN" b="1"/>
              <a:t>classification.</a:t>
            </a:r>
            <a:endParaRPr lang="en-US" b="1"/>
          </a:p>
          <a:p>
            <a:pPr marL="285750" lvl="0" indent="-285750" algn="l" rtl="0">
              <a:spcBef>
                <a:spcPts val="0"/>
              </a:spcBef>
              <a:spcAft>
                <a:spcPts val="0"/>
              </a:spcAft>
              <a:buClr>
                <a:schemeClr val="accent1"/>
              </a:buClr>
              <a:buFont typeface="Symbol" panose="05050102010706020507" pitchFamily="18" charset="2"/>
              <a:buChar char="·"/>
            </a:pPr>
            <a:r>
              <a:rPr lang="vi-VN" b="1"/>
              <a:t>YOLOv8</a:t>
            </a:r>
            <a:r>
              <a:rPr lang="vi-VN"/>
              <a:t> được phát triển bởi </a:t>
            </a:r>
            <a:r>
              <a:rPr lang="vi-VN" b="1"/>
              <a:t>Ultralytics</a:t>
            </a:r>
            <a:r>
              <a:rPr lang="vi-VN"/>
              <a:t>, cũng chính là nhóm đã tạo ra mô hình </a:t>
            </a:r>
            <a:r>
              <a:rPr lang="vi-VN" b="1"/>
              <a:t>YOLOv5</a:t>
            </a:r>
            <a:r>
              <a:rPr lang="vi-VN"/>
              <a:t> đã đạt được những thành công nhất định trước đây. </a:t>
            </a:r>
            <a:endParaRPr lang="en-US"/>
          </a:p>
          <a:p>
            <a:pPr marL="285750" lvl="0" indent="-285750" algn="l" rtl="0">
              <a:spcBef>
                <a:spcPts val="0"/>
              </a:spcBef>
              <a:spcAft>
                <a:spcPts val="0"/>
              </a:spcAft>
              <a:buClr>
                <a:schemeClr val="accent1"/>
              </a:buClr>
              <a:buFont typeface="Symbol" panose="05050102010706020507" pitchFamily="18" charset="2"/>
              <a:buChar char="·"/>
            </a:pPr>
            <a:r>
              <a:rPr lang="vi-VN" b="1"/>
              <a:t>YOLOv8</a:t>
            </a:r>
            <a:r>
              <a:rPr lang="vi-VN"/>
              <a:t> bao gồm nhiều thay đổi và cải tiến về kiến ​​trúc và trải nghiệm người dùng so với </a:t>
            </a:r>
            <a:r>
              <a:rPr lang="vi-VN" b="1"/>
              <a:t>YOLOv5</a:t>
            </a:r>
            <a:r>
              <a:rPr lang="vi-VN"/>
              <a:t>.</a:t>
            </a:r>
          </a:p>
        </p:txBody>
      </p:sp>
      <p:sp>
        <p:nvSpPr>
          <p:cNvPr id="352" name="Google Shape;352;p42"/>
          <p:cNvSpPr/>
          <p:nvPr/>
        </p:nvSpPr>
        <p:spPr>
          <a:xfrm>
            <a:off x="8242214" y="2901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2C3D23C-BB90-B577-591D-115EC1660553}"/>
              </a:ext>
            </a:extLst>
          </p:cNvPr>
          <p:cNvPicPr>
            <a:picLocks noChangeAspect="1"/>
          </p:cNvPicPr>
          <p:nvPr/>
        </p:nvPicPr>
        <p:blipFill>
          <a:blip r:embed="rId3"/>
          <a:stretch>
            <a:fillRect/>
          </a:stretch>
        </p:blipFill>
        <p:spPr>
          <a:xfrm>
            <a:off x="910649" y="2649650"/>
            <a:ext cx="7322702" cy="2059510"/>
          </a:xfrm>
          <a:prstGeom prst="rect">
            <a:avLst/>
          </a:prstGeom>
        </p:spPr>
      </p:pic>
      <p:sp>
        <p:nvSpPr>
          <p:cNvPr id="3" name="TextBox 2">
            <a:extLst>
              <a:ext uri="{FF2B5EF4-FFF2-40B4-BE49-F238E27FC236}">
                <a16:creationId xmlns:a16="http://schemas.microsoft.com/office/drawing/2014/main" id="{C571EF02-9636-D9DA-E4DD-3813AF45685A}"/>
              </a:ext>
            </a:extLst>
          </p:cNvPr>
          <p:cNvSpPr txBox="1"/>
          <p:nvPr/>
        </p:nvSpPr>
        <p:spPr>
          <a:xfrm>
            <a:off x="8617237" y="4729338"/>
            <a:ext cx="464009"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12</a:t>
            </a:r>
          </a:p>
        </p:txBody>
      </p:sp>
    </p:spTree>
    <p:extLst>
      <p:ext uri="{BB962C8B-B14F-4D97-AF65-F5344CB8AC3E}">
        <p14:creationId xmlns:p14="http://schemas.microsoft.com/office/powerpoint/2010/main" val="166388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0">
                                            <p:txEl>
                                              <p:pRg st="0" end="0"/>
                                            </p:txEl>
                                          </p:spTgt>
                                        </p:tgtEl>
                                        <p:attrNameLst>
                                          <p:attrName>style.visibility</p:attrName>
                                        </p:attrNameLst>
                                      </p:cBhvr>
                                      <p:to>
                                        <p:strVal val="visible"/>
                                      </p:to>
                                    </p:set>
                                    <p:animEffect transition="in" filter="fade">
                                      <p:cBhvr>
                                        <p:cTn id="7" dur="1000"/>
                                        <p:tgtEl>
                                          <p:spTgt spid="350">
                                            <p:txEl>
                                              <p:pRg st="0" end="0"/>
                                            </p:txEl>
                                          </p:spTgt>
                                        </p:tgtEl>
                                      </p:cBhvr>
                                    </p:animEffect>
                                    <p:anim calcmode="lin" valueType="num">
                                      <p:cBhvr>
                                        <p:cTn id="8" dur="1000" fill="hold"/>
                                        <p:tgtEl>
                                          <p:spTgt spid="35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50">
                                            <p:txEl>
                                              <p:pRg st="1" end="1"/>
                                            </p:txEl>
                                          </p:spTgt>
                                        </p:tgtEl>
                                        <p:attrNameLst>
                                          <p:attrName>style.visibility</p:attrName>
                                        </p:attrNameLst>
                                      </p:cBhvr>
                                      <p:to>
                                        <p:strVal val="visible"/>
                                      </p:to>
                                    </p:set>
                                    <p:animEffect transition="in" filter="fade">
                                      <p:cBhvr>
                                        <p:cTn id="14" dur="1000"/>
                                        <p:tgtEl>
                                          <p:spTgt spid="350">
                                            <p:txEl>
                                              <p:pRg st="1" end="1"/>
                                            </p:txEl>
                                          </p:spTgt>
                                        </p:tgtEl>
                                      </p:cBhvr>
                                    </p:animEffect>
                                    <p:anim calcmode="lin" valueType="num">
                                      <p:cBhvr>
                                        <p:cTn id="15" dur="1000" fill="hold"/>
                                        <p:tgtEl>
                                          <p:spTgt spid="35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50">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50">
                                            <p:txEl>
                                              <p:pRg st="2" end="2"/>
                                            </p:txEl>
                                          </p:spTgt>
                                        </p:tgtEl>
                                        <p:attrNameLst>
                                          <p:attrName>style.visibility</p:attrName>
                                        </p:attrNameLst>
                                      </p:cBhvr>
                                      <p:to>
                                        <p:strVal val="visible"/>
                                      </p:to>
                                    </p:set>
                                    <p:animEffect transition="in" filter="fade">
                                      <p:cBhvr>
                                        <p:cTn id="19" dur="1000"/>
                                        <p:tgtEl>
                                          <p:spTgt spid="350">
                                            <p:txEl>
                                              <p:pRg st="2" end="2"/>
                                            </p:txEl>
                                          </p:spTgt>
                                        </p:tgtEl>
                                      </p:cBhvr>
                                    </p:animEffect>
                                    <p:anim calcmode="lin" valueType="num">
                                      <p:cBhvr>
                                        <p:cTn id="20" dur="1000" fill="hold"/>
                                        <p:tgtEl>
                                          <p:spTgt spid="350">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50">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2"/>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Mô hình YOLOv8</a:t>
            </a:r>
            <a:endParaRPr>
              <a:solidFill>
                <a:schemeClr val="accent1"/>
              </a:solidFill>
            </a:endParaRPr>
          </a:p>
        </p:txBody>
      </p:sp>
      <p:sp>
        <p:nvSpPr>
          <p:cNvPr id="350" name="Google Shape;350;p42"/>
          <p:cNvSpPr txBox="1">
            <a:spLocks noGrp="1"/>
          </p:cNvSpPr>
          <p:nvPr>
            <p:ph type="subTitle" idx="1"/>
          </p:nvPr>
        </p:nvSpPr>
        <p:spPr>
          <a:xfrm>
            <a:off x="857100" y="1003318"/>
            <a:ext cx="7522214" cy="5031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1"/>
              </a:buClr>
            </a:pPr>
            <a:r>
              <a:rPr lang="en-US" sz="1800" b="1"/>
              <a:t>Pretrain model</a:t>
            </a:r>
            <a:endParaRPr lang="vi-VN" sz="1800" b="1"/>
          </a:p>
        </p:txBody>
      </p:sp>
      <p:sp>
        <p:nvSpPr>
          <p:cNvPr id="352" name="Google Shape;352;p42"/>
          <p:cNvSpPr/>
          <p:nvPr/>
        </p:nvSpPr>
        <p:spPr>
          <a:xfrm>
            <a:off x="8242214" y="2901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9260F257-A6BC-FA3E-0A0A-706278289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994" y="1582032"/>
            <a:ext cx="6972012" cy="3172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018F40-66E3-3D19-7DCC-860073777BC2}"/>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13</a:t>
            </a:r>
          </a:p>
        </p:txBody>
      </p:sp>
    </p:spTree>
    <p:extLst>
      <p:ext uri="{BB962C8B-B14F-4D97-AF65-F5344CB8AC3E}">
        <p14:creationId xmlns:p14="http://schemas.microsoft.com/office/powerpoint/2010/main" val="225669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0238C-A38A-B087-4287-98B754D8C820}"/>
              </a:ext>
            </a:extLst>
          </p:cNvPr>
          <p:cNvSpPr>
            <a:spLocks noGrp="1"/>
          </p:cNvSpPr>
          <p:nvPr>
            <p:ph type="title"/>
          </p:nvPr>
        </p:nvSpPr>
        <p:spPr/>
        <p:txBody>
          <a:bodyPr/>
          <a:lstStyle/>
          <a:p>
            <a:r>
              <a:rPr lang="en-US"/>
              <a:t>Kiến trúc YOLOv8</a:t>
            </a:r>
          </a:p>
        </p:txBody>
      </p:sp>
      <p:pic>
        <p:nvPicPr>
          <p:cNvPr id="6" name="Picture 5" descr="A picture containing text, diagram, line, screenshot&#10;&#10;Description automatically generated">
            <a:extLst>
              <a:ext uri="{FF2B5EF4-FFF2-40B4-BE49-F238E27FC236}">
                <a16:creationId xmlns:a16="http://schemas.microsoft.com/office/drawing/2014/main" id="{9220A309-A373-6B35-3E66-1486AE7C2DC1}"/>
              </a:ext>
            </a:extLst>
          </p:cNvPr>
          <p:cNvPicPr>
            <a:picLocks noChangeAspect="1"/>
          </p:cNvPicPr>
          <p:nvPr/>
        </p:nvPicPr>
        <p:blipFill rotWithShape="1">
          <a:blip r:embed="rId3"/>
          <a:srcRect t="-2080" b="9218"/>
          <a:stretch/>
        </p:blipFill>
        <p:spPr>
          <a:xfrm>
            <a:off x="421291" y="1005960"/>
            <a:ext cx="8301418" cy="2170176"/>
          </a:xfrm>
          <a:prstGeom prst="rect">
            <a:avLst/>
          </a:prstGeom>
        </p:spPr>
      </p:pic>
      <p:sp>
        <p:nvSpPr>
          <p:cNvPr id="8" name="TextBox 7">
            <a:extLst>
              <a:ext uri="{FF2B5EF4-FFF2-40B4-BE49-F238E27FC236}">
                <a16:creationId xmlns:a16="http://schemas.microsoft.com/office/drawing/2014/main" id="{C4BFBE6F-F382-2451-32B3-3E2A9A2870B3}"/>
              </a:ext>
            </a:extLst>
          </p:cNvPr>
          <p:cNvSpPr txBox="1"/>
          <p:nvPr/>
        </p:nvSpPr>
        <p:spPr>
          <a:xfrm>
            <a:off x="548640" y="3392745"/>
            <a:ext cx="7973568" cy="954107"/>
          </a:xfrm>
          <a:prstGeom prst="rect">
            <a:avLst/>
          </a:prstGeom>
          <a:noFill/>
        </p:spPr>
        <p:txBody>
          <a:bodyPr wrap="square">
            <a:spAutoFit/>
          </a:bodyPr>
          <a:lstStyle/>
          <a:p>
            <a:pPr marL="285750" indent="-285750">
              <a:buClr>
                <a:schemeClr val="accent1"/>
              </a:buClr>
              <a:buFont typeface="Symbol" panose="05050102010706020507" pitchFamily="18" charset="2"/>
              <a:buChar char="·"/>
            </a:pPr>
            <a:r>
              <a:rPr lang="en-US">
                <a:latin typeface="Chivo" panose="020B0604020202020204" charset="0"/>
                <a:ea typeface="Chivo" panose="020B0604020202020204" charset="0"/>
                <a:cs typeface="Chivo" panose="020B0604020202020204" charset="0"/>
              </a:rPr>
              <a:t>YOLOv8 </a:t>
            </a:r>
            <a:r>
              <a:rPr lang="vi-VN">
                <a:latin typeface="Chivo" panose="020B0604020202020204" charset="0"/>
                <a:ea typeface="Chivo" panose="020B0604020202020204" charset="0"/>
                <a:cs typeface="Chivo" panose="020B0604020202020204" charset="0"/>
              </a:rPr>
              <a:t>sử dụng một kiến trúc backbone tương tự như YOLOv5 với một số thay đổi trên CSPLayer(Cross-Stage Partial Layer), hiện được gọi là C2f module</a:t>
            </a:r>
            <a:r>
              <a:rPr lang="en-US">
                <a:latin typeface="Chivo" panose="020B0604020202020204" charset="0"/>
                <a:ea typeface="Chivo" panose="020B0604020202020204" charset="0"/>
                <a:cs typeface="Chivo" panose="020B0604020202020204" charset="0"/>
              </a:rPr>
              <a:t> (cross-stage partial bottleneck with two convolutions)</a:t>
            </a:r>
            <a:r>
              <a:rPr lang="vi-VN">
                <a:latin typeface="Chivo" panose="020B0604020202020204" charset="0"/>
                <a:ea typeface="Chivo" panose="020B0604020202020204" charset="0"/>
                <a:cs typeface="Chivo" panose="020B0604020202020204" charset="0"/>
              </a:rPr>
              <a:t>. </a:t>
            </a:r>
            <a:endParaRPr lang="en-US">
              <a:latin typeface="Chivo" panose="020B0604020202020204" charset="0"/>
              <a:ea typeface="Chivo" panose="020B0604020202020204" charset="0"/>
              <a:cs typeface="Chivo" panose="020B0604020202020204" charset="0"/>
            </a:endParaRPr>
          </a:p>
          <a:p>
            <a:pPr>
              <a:buClr>
                <a:schemeClr val="accent1"/>
              </a:buClr>
            </a:pPr>
            <a:endParaRPr lang="en-US">
              <a:latin typeface="Chivo" panose="020B0604020202020204" charset="0"/>
              <a:ea typeface="Chivo" panose="020B0604020202020204" charset="0"/>
              <a:cs typeface="Chivo" panose="020B0604020202020204" charset="0"/>
            </a:endParaRPr>
          </a:p>
        </p:txBody>
      </p:sp>
      <p:sp>
        <p:nvSpPr>
          <p:cNvPr id="2" name="TextBox 1">
            <a:extLst>
              <a:ext uri="{FF2B5EF4-FFF2-40B4-BE49-F238E27FC236}">
                <a16:creationId xmlns:a16="http://schemas.microsoft.com/office/drawing/2014/main" id="{35BF4D07-5948-BE02-D9A0-6B9CA4EAC3CD}"/>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14</a:t>
            </a:r>
          </a:p>
        </p:txBody>
      </p:sp>
    </p:spTree>
    <p:extLst>
      <p:ext uri="{BB962C8B-B14F-4D97-AF65-F5344CB8AC3E}">
        <p14:creationId xmlns:p14="http://schemas.microsoft.com/office/powerpoint/2010/main" val="3239165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E64408-8F0D-23F8-F7AA-52E472FD90DB}"/>
              </a:ext>
            </a:extLst>
          </p:cNvPr>
          <p:cNvPicPr>
            <a:picLocks noChangeAspect="1"/>
          </p:cNvPicPr>
          <p:nvPr/>
        </p:nvPicPr>
        <p:blipFill>
          <a:blip r:embed="rId2"/>
          <a:stretch>
            <a:fillRect/>
          </a:stretch>
        </p:blipFill>
        <p:spPr>
          <a:xfrm>
            <a:off x="5775425" y="65313"/>
            <a:ext cx="1725077" cy="5012873"/>
          </a:xfrm>
          <a:prstGeom prst="rect">
            <a:avLst/>
          </a:prstGeom>
        </p:spPr>
      </p:pic>
      <p:pic>
        <p:nvPicPr>
          <p:cNvPr id="8" name="Picture 7">
            <a:extLst>
              <a:ext uri="{FF2B5EF4-FFF2-40B4-BE49-F238E27FC236}">
                <a16:creationId xmlns:a16="http://schemas.microsoft.com/office/drawing/2014/main" id="{1FA42CCD-4F70-8634-EE01-3FC25391BDD5}"/>
              </a:ext>
            </a:extLst>
          </p:cNvPr>
          <p:cNvPicPr>
            <a:picLocks noChangeAspect="1"/>
          </p:cNvPicPr>
          <p:nvPr/>
        </p:nvPicPr>
        <p:blipFill>
          <a:blip r:embed="rId3"/>
          <a:stretch>
            <a:fillRect/>
          </a:stretch>
        </p:blipFill>
        <p:spPr>
          <a:xfrm>
            <a:off x="1818267" y="65312"/>
            <a:ext cx="1647743" cy="5063067"/>
          </a:xfrm>
          <a:prstGeom prst="rect">
            <a:avLst/>
          </a:prstGeom>
        </p:spPr>
      </p:pic>
      <p:cxnSp>
        <p:nvCxnSpPr>
          <p:cNvPr id="5" name="Straight Arrow Connector 4">
            <a:extLst>
              <a:ext uri="{FF2B5EF4-FFF2-40B4-BE49-F238E27FC236}">
                <a16:creationId xmlns:a16="http://schemas.microsoft.com/office/drawing/2014/main" id="{A95F801A-7B9E-798D-2B0C-D830568FDD9C}"/>
              </a:ext>
            </a:extLst>
          </p:cNvPr>
          <p:cNvCxnSpPr>
            <a:cxnSpLocks/>
          </p:cNvCxnSpPr>
          <p:nvPr/>
        </p:nvCxnSpPr>
        <p:spPr>
          <a:xfrm flipV="1">
            <a:off x="3845654" y="2584297"/>
            <a:ext cx="1550127" cy="250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BC3DFA5C-E275-B463-0578-B66BC24E8899}"/>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15</a:t>
            </a:r>
          </a:p>
        </p:txBody>
      </p:sp>
    </p:spTree>
    <p:extLst>
      <p:ext uri="{BB962C8B-B14F-4D97-AF65-F5344CB8AC3E}">
        <p14:creationId xmlns:p14="http://schemas.microsoft.com/office/powerpoint/2010/main" val="174936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0238C-A38A-B087-4287-98B754D8C820}"/>
              </a:ext>
            </a:extLst>
          </p:cNvPr>
          <p:cNvSpPr>
            <a:spLocks noGrp="1"/>
          </p:cNvSpPr>
          <p:nvPr>
            <p:ph type="title"/>
          </p:nvPr>
        </p:nvSpPr>
        <p:spPr/>
        <p:txBody>
          <a:bodyPr/>
          <a:lstStyle/>
          <a:p>
            <a:r>
              <a:rPr lang="en-US"/>
              <a:t>Kiến trúc YOLOv8</a:t>
            </a:r>
          </a:p>
        </p:txBody>
      </p:sp>
      <p:sp>
        <p:nvSpPr>
          <p:cNvPr id="8" name="TextBox 7">
            <a:extLst>
              <a:ext uri="{FF2B5EF4-FFF2-40B4-BE49-F238E27FC236}">
                <a16:creationId xmlns:a16="http://schemas.microsoft.com/office/drawing/2014/main" id="{C4BFBE6F-F382-2451-32B3-3E2A9A2870B3}"/>
              </a:ext>
            </a:extLst>
          </p:cNvPr>
          <p:cNvSpPr txBox="1"/>
          <p:nvPr/>
        </p:nvSpPr>
        <p:spPr>
          <a:xfrm>
            <a:off x="911013" y="1663809"/>
            <a:ext cx="7321974" cy="1384995"/>
          </a:xfrm>
          <a:prstGeom prst="rect">
            <a:avLst/>
          </a:prstGeom>
          <a:noFill/>
        </p:spPr>
        <p:txBody>
          <a:bodyPr wrap="square">
            <a:spAutoFit/>
          </a:bodyPr>
          <a:lstStyle/>
          <a:p>
            <a:pPr marL="285750" indent="-285750">
              <a:buClr>
                <a:schemeClr val="accent1"/>
              </a:buClr>
              <a:buFont typeface="Symbol" panose="05050102010706020507" pitchFamily="18" charset="2"/>
              <a:buChar char="·"/>
            </a:pPr>
            <a:r>
              <a:rPr lang="vi-VN">
                <a:latin typeface="Chivo" panose="020B0604020202020204" charset="0"/>
                <a:ea typeface="Chivo" panose="020B0604020202020204" charset="0"/>
                <a:cs typeface="Chivo" panose="020B0604020202020204" charset="0"/>
              </a:rPr>
              <a:t>C2f module là một sự cải tiến của CSPLayer (Cross Stage Partial Layer) được sử dụng trong phiên bản trước đó là YOLOv5. </a:t>
            </a:r>
            <a:endParaRPr lang="en-US">
              <a:latin typeface="Chivo" panose="020B0604020202020204" charset="0"/>
              <a:ea typeface="Chivo" panose="020B0604020202020204" charset="0"/>
              <a:cs typeface="Chivo" panose="020B0604020202020204" charset="0"/>
            </a:endParaRPr>
          </a:p>
          <a:p>
            <a:pPr>
              <a:buClr>
                <a:schemeClr val="accent1"/>
              </a:buClr>
            </a:pPr>
            <a:endParaRPr lang="en-US">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vi-VN">
                <a:latin typeface="Chivo" panose="020B0604020202020204" charset="0"/>
                <a:ea typeface="Chivo" panose="020B0604020202020204" charset="0"/>
                <a:cs typeface="Chivo" panose="020B0604020202020204" charset="0"/>
              </a:rPr>
              <a:t>Mô-đun này kết hợp hai phép tích chập giúp kết hợp thông tin từ các tầng thấp đến các tầng cao hơn và cung cấp thông tin ngữ cảnh để cải thiện khả năng phát hiện vật thể của mô hình.</a:t>
            </a:r>
            <a:endParaRPr lang="en-US">
              <a:latin typeface="Chivo" panose="020B0604020202020204" charset="0"/>
              <a:ea typeface="Chivo" panose="020B0604020202020204" charset="0"/>
              <a:cs typeface="Chivo" panose="020B0604020202020204" charset="0"/>
            </a:endParaRPr>
          </a:p>
        </p:txBody>
      </p:sp>
      <p:sp>
        <p:nvSpPr>
          <p:cNvPr id="2" name="TextBox 1">
            <a:extLst>
              <a:ext uri="{FF2B5EF4-FFF2-40B4-BE49-F238E27FC236}">
                <a16:creationId xmlns:a16="http://schemas.microsoft.com/office/drawing/2014/main" id="{82C1CAC0-3B9F-7525-F7B8-AF33794D99DF}"/>
              </a:ext>
            </a:extLst>
          </p:cNvPr>
          <p:cNvSpPr txBox="1"/>
          <p:nvPr/>
        </p:nvSpPr>
        <p:spPr>
          <a:xfrm>
            <a:off x="8599820"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16</a:t>
            </a:r>
          </a:p>
        </p:txBody>
      </p:sp>
    </p:spTree>
    <p:extLst>
      <p:ext uri="{BB962C8B-B14F-4D97-AF65-F5344CB8AC3E}">
        <p14:creationId xmlns:p14="http://schemas.microsoft.com/office/powerpoint/2010/main" val="3729849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0238C-A38A-B087-4287-98B754D8C820}"/>
              </a:ext>
            </a:extLst>
          </p:cNvPr>
          <p:cNvSpPr>
            <a:spLocks noGrp="1"/>
          </p:cNvSpPr>
          <p:nvPr>
            <p:ph type="title"/>
          </p:nvPr>
        </p:nvSpPr>
        <p:spPr/>
        <p:txBody>
          <a:bodyPr/>
          <a:lstStyle/>
          <a:p>
            <a:r>
              <a:rPr lang="en-US"/>
              <a:t>Kiến trúc YOLOv8</a:t>
            </a:r>
          </a:p>
        </p:txBody>
      </p:sp>
      <p:pic>
        <p:nvPicPr>
          <p:cNvPr id="2" name="Picture 1">
            <a:extLst>
              <a:ext uri="{FF2B5EF4-FFF2-40B4-BE49-F238E27FC236}">
                <a16:creationId xmlns:a16="http://schemas.microsoft.com/office/drawing/2014/main" id="{3C65AD0F-8177-33C2-C219-21F0AD096737}"/>
              </a:ext>
            </a:extLst>
          </p:cNvPr>
          <p:cNvPicPr>
            <a:picLocks noChangeAspect="1"/>
          </p:cNvPicPr>
          <p:nvPr/>
        </p:nvPicPr>
        <p:blipFill>
          <a:blip r:embed="rId2"/>
          <a:stretch>
            <a:fillRect/>
          </a:stretch>
        </p:blipFill>
        <p:spPr>
          <a:xfrm>
            <a:off x="5371043" y="1469913"/>
            <a:ext cx="2248955" cy="3485882"/>
          </a:xfrm>
          <a:prstGeom prst="rect">
            <a:avLst/>
          </a:prstGeom>
        </p:spPr>
      </p:pic>
      <p:pic>
        <p:nvPicPr>
          <p:cNvPr id="3" name="Picture 2">
            <a:extLst>
              <a:ext uri="{FF2B5EF4-FFF2-40B4-BE49-F238E27FC236}">
                <a16:creationId xmlns:a16="http://schemas.microsoft.com/office/drawing/2014/main" id="{FB693DF6-B684-12E7-150F-7B44E8D20B5A}"/>
              </a:ext>
            </a:extLst>
          </p:cNvPr>
          <p:cNvPicPr>
            <a:picLocks noChangeAspect="1"/>
          </p:cNvPicPr>
          <p:nvPr/>
        </p:nvPicPr>
        <p:blipFill rotWithShape="1">
          <a:blip r:embed="rId3"/>
          <a:srcRect l="967" t="2311" r="2407" b="1892"/>
          <a:stretch/>
        </p:blipFill>
        <p:spPr>
          <a:xfrm>
            <a:off x="1524002" y="1968564"/>
            <a:ext cx="2785532" cy="2626924"/>
          </a:xfrm>
          <a:prstGeom prst="rect">
            <a:avLst/>
          </a:prstGeom>
        </p:spPr>
      </p:pic>
      <p:sp>
        <p:nvSpPr>
          <p:cNvPr id="6" name="TextBox 5">
            <a:extLst>
              <a:ext uri="{FF2B5EF4-FFF2-40B4-BE49-F238E27FC236}">
                <a16:creationId xmlns:a16="http://schemas.microsoft.com/office/drawing/2014/main" id="{159FB0C8-32C2-B48C-10B8-8A327604A1A0}"/>
              </a:ext>
            </a:extLst>
          </p:cNvPr>
          <p:cNvSpPr txBox="1"/>
          <p:nvPr/>
        </p:nvSpPr>
        <p:spPr>
          <a:xfrm>
            <a:off x="720000" y="946693"/>
            <a:ext cx="7704000" cy="523220"/>
          </a:xfrm>
          <a:prstGeom prst="rect">
            <a:avLst/>
          </a:prstGeom>
          <a:noFill/>
        </p:spPr>
        <p:txBody>
          <a:bodyPr wrap="square">
            <a:spAutoFit/>
          </a:bodyPr>
          <a:lstStyle/>
          <a:p>
            <a:r>
              <a:rPr lang="vi-VN">
                <a:latin typeface="Chivo" panose="020B0604020202020204" charset="0"/>
                <a:ea typeface="Chivo" panose="020B0604020202020204" charset="0"/>
                <a:cs typeface="Chivo" panose="020B0604020202020204" charset="0"/>
              </a:rPr>
              <a:t>Trong C2f, tất cả các đầu ra từ Bottleneck được nối lại. Trong khi đó, trong C</a:t>
            </a:r>
            <a:r>
              <a:rPr lang="en-US">
                <a:latin typeface="Chivo" panose="020B0604020202020204" charset="0"/>
                <a:ea typeface="Chivo" panose="020B0604020202020204" charset="0"/>
                <a:cs typeface="Chivo" panose="020B0604020202020204" charset="0"/>
              </a:rPr>
              <a:t>SPLayer</a:t>
            </a:r>
            <a:r>
              <a:rPr lang="vi-VN">
                <a:latin typeface="Chivo" panose="020B0604020202020204" charset="0"/>
                <a:ea typeface="Chivo" panose="020B0604020202020204" charset="0"/>
                <a:cs typeface="Chivo" panose="020B0604020202020204" charset="0"/>
              </a:rPr>
              <a:t> chỉ sử dụng đầu ra của Bottleneck cuối cùng.</a:t>
            </a:r>
            <a:endParaRPr lang="en-US">
              <a:latin typeface="Chivo" panose="020B0604020202020204" charset="0"/>
              <a:ea typeface="Chivo" panose="020B0604020202020204" charset="0"/>
              <a:cs typeface="Chivo" panose="020B0604020202020204" charset="0"/>
            </a:endParaRPr>
          </a:p>
        </p:txBody>
      </p:sp>
      <p:sp>
        <p:nvSpPr>
          <p:cNvPr id="4" name="TextBox 3">
            <a:extLst>
              <a:ext uri="{FF2B5EF4-FFF2-40B4-BE49-F238E27FC236}">
                <a16:creationId xmlns:a16="http://schemas.microsoft.com/office/drawing/2014/main" id="{50F22198-BEE5-34A9-8227-3B6D8A437DCA}"/>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17</a:t>
            </a:r>
          </a:p>
        </p:txBody>
      </p:sp>
    </p:spTree>
    <p:extLst>
      <p:ext uri="{BB962C8B-B14F-4D97-AF65-F5344CB8AC3E}">
        <p14:creationId xmlns:p14="http://schemas.microsoft.com/office/powerpoint/2010/main" val="3988545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0238C-A38A-B087-4287-98B754D8C820}"/>
              </a:ext>
            </a:extLst>
          </p:cNvPr>
          <p:cNvSpPr>
            <a:spLocks noGrp="1"/>
          </p:cNvSpPr>
          <p:nvPr>
            <p:ph type="title"/>
          </p:nvPr>
        </p:nvSpPr>
        <p:spPr/>
        <p:txBody>
          <a:bodyPr/>
          <a:lstStyle/>
          <a:p>
            <a:r>
              <a:rPr lang="en-US"/>
              <a:t>Kiến trúc YOLOv8</a:t>
            </a:r>
          </a:p>
        </p:txBody>
      </p:sp>
      <p:pic>
        <p:nvPicPr>
          <p:cNvPr id="2" name="Picture 1">
            <a:extLst>
              <a:ext uri="{FF2B5EF4-FFF2-40B4-BE49-F238E27FC236}">
                <a16:creationId xmlns:a16="http://schemas.microsoft.com/office/drawing/2014/main" id="{3C65AD0F-8177-33C2-C219-21F0AD096737}"/>
              </a:ext>
            </a:extLst>
          </p:cNvPr>
          <p:cNvPicPr>
            <a:picLocks noChangeAspect="1"/>
          </p:cNvPicPr>
          <p:nvPr/>
        </p:nvPicPr>
        <p:blipFill>
          <a:blip r:embed="rId2"/>
          <a:stretch>
            <a:fillRect/>
          </a:stretch>
        </p:blipFill>
        <p:spPr>
          <a:xfrm>
            <a:off x="5540965" y="685860"/>
            <a:ext cx="2561635" cy="3970536"/>
          </a:xfrm>
          <a:prstGeom prst="rect">
            <a:avLst/>
          </a:prstGeom>
        </p:spPr>
      </p:pic>
      <p:sp>
        <p:nvSpPr>
          <p:cNvPr id="6" name="TextBox 5">
            <a:extLst>
              <a:ext uri="{FF2B5EF4-FFF2-40B4-BE49-F238E27FC236}">
                <a16:creationId xmlns:a16="http://schemas.microsoft.com/office/drawing/2014/main" id="{159FB0C8-32C2-B48C-10B8-8A327604A1A0}"/>
              </a:ext>
            </a:extLst>
          </p:cNvPr>
          <p:cNvSpPr txBox="1"/>
          <p:nvPr/>
        </p:nvSpPr>
        <p:spPr>
          <a:xfrm>
            <a:off x="720000" y="1870909"/>
            <a:ext cx="4537800" cy="1600438"/>
          </a:xfrm>
          <a:prstGeom prst="rect">
            <a:avLst/>
          </a:prstGeom>
          <a:noFill/>
        </p:spPr>
        <p:txBody>
          <a:bodyPr wrap="square">
            <a:spAutoFit/>
          </a:bodyPr>
          <a:lstStyle/>
          <a:p>
            <a:pPr marL="285750" indent="-285750">
              <a:buClr>
                <a:schemeClr val="accent1"/>
              </a:buClr>
              <a:buFont typeface="Symbol" panose="05050102010706020507" pitchFamily="18" charset="2"/>
              <a:buChar char="·"/>
            </a:pPr>
            <a:r>
              <a:rPr lang="en-US">
                <a:latin typeface="Chivo" panose="020B0604020202020204" charset="0"/>
                <a:ea typeface="Chivo" panose="020B0604020202020204" charset="0"/>
                <a:cs typeface="Chivo" panose="020B0604020202020204" charset="0"/>
              </a:rPr>
              <a:t>Bottleneck </a:t>
            </a:r>
            <a:r>
              <a:rPr lang="vi-VN">
                <a:latin typeface="Chivo" panose="020B0604020202020204" charset="0"/>
                <a:ea typeface="Chivo" panose="020B0604020202020204" charset="0"/>
                <a:cs typeface="Chivo" panose="020B0604020202020204" charset="0"/>
              </a:rPr>
              <a:t>giúp tạo ra các biểu diễn đặc trưng sâu hơn và cải thiện khả năng học tập của mô hình</a:t>
            </a:r>
            <a:r>
              <a:rPr lang="en-US">
                <a:latin typeface="Chivo" panose="020B0604020202020204" charset="0"/>
                <a:ea typeface="Chivo" panose="020B0604020202020204" charset="0"/>
                <a:cs typeface="Chivo" panose="020B0604020202020204" charset="0"/>
              </a:rPr>
              <a:t>.</a:t>
            </a:r>
          </a:p>
          <a:p>
            <a:pPr marL="285750" indent="-285750">
              <a:buClr>
                <a:schemeClr val="accent1"/>
              </a:buClr>
              <a:buFont typeface="Symbol" panose="05050102010706020507" pitchFamily="18" charset="2"/>
              <a:buChar char="·"/>
            </a:pPr>
            <a:endParaRPr lang="en-US">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en-US">
                <a:latin typeface="Chivo" panose="020B0604020202020204" charset="0"/>
                <a:ea typeface="Chivo" panose="020B0604020202020204" charset="0"/>
                <a:cs typeface="Chivo" panose="020B0604020202020204" charset="0"/>
              </a:rPr>
              <a:t>S</a:t>
            </a:r>
            <a:r>
              <a:rPr lang="vi-VN">
                <a:latin typeface="Chivo" panose="020B0604020202020204" charset="0"/>
                <a:ea typeface="Chivo" panose="020B0604020202020204" charset="0"/>
                <a:cs typeface="Chivo" panose="020B0604020202020204" charset="0"/>
              </a:rPr>
              <a:t>ử dụng để trích xuất thông tin từ đặc trưng đầu vào và </a:t>
            </a:r>
            <a:r>
              <a:rPr lang="en-US">
                <a:latin typeface="Chivo" panose="020B0604020202020204" charset="0"/>
                <a:ea typeface="Chivo" panose="020B0604020202020204" charset="0"/>
                <a:cs typeface="Chivo" panose="020B0604020202020204" charset="0"/>
              </a:rPr>
              <a:t>giữ lại các thông tin quan trọng trong quá trình huấn luyện mô hình</a:t>
            </a:r>
          </a:p>
        </p:txBody>
      </p:sp>
      <p:sp>
        <p:nvSpPr>
          <p:cNvPr id="3" name="TextBox 2">
            <a:extLst>
              <a:ext uri="{FF2B5EF4-FFF2-40B4-BE49-F238E27FC236}">
                <a16:creationId xmlns:a16="http://schemas.microsoft.com/office/drawing/2014/main" id="{C42FD17A-995C-F44E-6E90-6AAD59611946}"/>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18</a:t>
            </a:r>
          </a:p>
        </p:txBody>
      </p:sp>
      <p:pic>
        <p:nvPicPr>
          <p:cNvPr id="7" name="Picture 6" descr="A picture containing text, screenshot, diagram, font&#10;&#10;Description automatically generated">
            <a:extLst>
              <a:ext uri="{FF2B5EF4-FFF2-40B4-BE49-F238E27FC236}">
                <a16:creationId xmlns:a16="http://schemas.microsoft.com/office/drawing/2014/main" id="{FA0BB188-A32C-F595-8DD6-BC872CAC62F1}"/>
              </a:ext>
            </a:extLst>
          </p:cNvPr>
          <p:cNvPicPr>
            <a:picLocks noChangeAspect="1"/>
          </p:cNvPicPr>
          <p:nvPr/>
        </p:nvPicPr>
        <p:blipFill>
          <a:blip r:embed="rId3"/>
          <a:stretch>
            <a:fillRect/>
          </a:stretch>
        </p:blipFill>
        <p:spPr>
          <a:xfrm>
            <a:off x="5257800" y="551045"/>
            <a:ext cx="3081585" cy="4240166"/>
          </a:xfrm>
          <a:prstGeom prst="rect">
            <a:avLst/>
          </a:prstGeom>
        </p:spPr>
      </p:pic>
    </p:spTree>
    <p:extLst>
      <p:ext uri="{BB962C8B-B14F-4D97-AF65-F5344CB8AC3E}">
        <p14:creationId xmlns:p14="http://schemas.microsoft.com/office/powerpoint/2010/main" val="345186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13B8-1A8D-60A9-CF43-F4B35AD11C70}"/>
              </a:ext>
            </a:extLst>
          </p:cNvPr>
          <p:cNvSpPr>
            <a:spLocks noGrp="1"/>
          </p:cNvSpPr>
          <p:nvPr>
            <p:ph type="title"/>
          </p:nvPr>
        </p:nvSpPr>
        <p:spPr/>
        <p:txBody>
          <a:bodyPr/>
          <a:lstStyle/>
          <a:p>
            <a:r>
              <a:rPr lang="en-US"/>
              <a:t>Anchor Free Detection</a:t>
            </a:r>
          </a:p>
        </p:txBody>
      </p:sp>
      <p:sp>
        <p:nvSpPr>
          <p:cNvPr id="4" name="TextBox 3">
            <a:extLst>
              <a:ext uri="{FF2B5EF4-FFF2-40B4-BE49-F238E27FC236}">
                <a16:creationId xmlns:a16="http://schemas.microsoft.com/office/drawing/2014/main" id="{EBB6971C-7374-C8AC-315F-027372CACAE8}"/>
              </a:ext>
            </a:extLst>
          </p:cNvPr>
          <p:cNvSpPr txBox="1"/>
          <p:nvPr/>
        </p:nvSpPr>
        <p:spPr>
          <a:xfrm>
            <a:off x="720000" y="1005960"/>
            <a:ext cx="7704000" cy="1169551"/>
          </a:xfrm>
          <a:prstGeom prst="rect">
            <a:avLst/>
          </a:prstGeom>
          <a:noFill/>
        </p:spPr>
        <p:txBody>
          <a:bodyPr wrap="square">
            <a:spAutoFit/>
          </a:bodyPr>
          <a:lstStyle/>
          <a:p>
            <a:pPr marL="285750" indent="-285750">
              <a:buClr>
                <a:schemeClr val="accent1"/>
              </a:buClr>
              <a:buFont typeface="Symbol" panose="05050102010706020507" pitchFamily="18" charset="2"/>
              <a:buChar char="·"/>
            </a:pPr>
            <a:r>
              <a:rPr lang="en-US">
                <a:latin typeface="Chivo" panose="020B0604020202020204" charset="0"/>
                <a:ea typeface="Chivo" panose="020B0604020202020204" charset="0"/>
                <a:cs typeface="Chivo" panose="020B0604020202020204" charset="0"/>
              </a:rPr>
              <a:t>YOLOv8 </a:t>
            </a:r>
            <a:r>
              <a:rPr lang="vi-VN">
                <a:latin typeface="Chivo" panose="020B0604020202020204" charset="0"/>
                <a:ea typeface="Chivo" panose="020B0604020202020204" charset="0"/>
                <a:cs typeface="Chivo" panose="020B0604020202020204" charset="0"/>
              </a:rPr>
              <a:t>không sử dụng các small, medium và large anchor boxes như các phiên bản trước đó. Thay vào đó, nó sử dụng anchor-free detection để trực tiếp dự đoán tâm của đối tượng thay vì dịch chuyển từ một anchor box đã biết. </a:t>
            </a:r>
          </a:p>
          <a:p>
            <a:pPr marL="285750" indent="-285750">
              <a:buClr>
                <a:schemeClr val="accent1"/>
              </a:buClr>
              <a:buFont typeface="Symbol" panose="05050102010706020507" pitchFamily="18" charset="2"/>
              <a:buChar char="·"/>
            </a:pPr>
            <a:r>
              <a:rPr lang="vi-VN">
                <a:latin typeface="Chivo" panose="020B0604020202020204" charset="0"/>
                <a:ea typeface="Chivo" panose="020B0604020202020204" charset="0"/>
                <a:cs typeface="Chivo" panose="020B0604020202020204" charset="0"/>
              </a:rPr>
              <a:t>Điều này giúp giảm số lượng dự đoán bounding box</a:t>
            </a:r>
            <a:r>
              <a:rPr lang="en-US">
                <a:latin typeface="Chivo" panose="020B0604020202020204" charset="0"/>
                <a:ea typeface="Chivo" panose="020B0604020202020204" charset="0"/>
                <a:cs typeface="Chivo" panose="020B0604020202020204" charset="0"/>
              </a:rPr>
              <a:t>, </a:t>
            </a:r>
            <a:r>
              <a:rPr lang="vi-VN">
                <a:latin typeface="Chivo" panose="020B0604020202020204" charset="0"/>
                <a:ea typeface="Chivo" panose="020B0604020202020204" charset="0"/>
                <a:cs typeface="Chivo" panose="020B0604020202020204" charset="0"/>
              </a:rPr>
              <a:t>cải thiện tốc độ xử lý và chính xác của mô hình.</a:t>
            </a:r>
          </a:p>
        </p:txBody>
      </p:sp>
      <p:pic>
        <p:nvPicPr>
          <p:cNvPr id="5" name="Picture 4">
            <a:extLst>
              <a:ext uri="{FF2B5EF4-FFF2-40B4-BE49-F238E27FC236}">
                <a16:creationId xmlns:a16="http://schemas.microsoft.com/office/drawing/2014/main" id="{36CFB67F-F128-C33F-06EE-57642870829B}"/>
              </a:ext>
            </a:extLst>
          </p:cNvPr>
          <p:cNvPicPr>
            <a:picLocks noChangeAspect="1"/>
          </p:cNvPicPr>
          <p:nvPr/>
        </p:nvPicPr>
        <p:blipFill>
          <a:blip r:embed="rId3"/>
          <a:stretch>
            <a:fillRect/>
          </a:stretch>
        </p:blipFill>
        <p:spPr>
          <a:xfrm>
            <a:off x="1602990" y="2175511"/>
            <a:ext cx="5938019" cy="2798307"/>
          </a:xfrm>
          <a:prstGeom prst="rect">
            <a:avLst/>
          </a:prstGeom>
        </p:spPr>
      </p:pic>
      <p:sp>
        <p:nvSpPr>
          <p:cNvPr id="3" name="TextBox 2">
            <a:extLst>
              <a:ext uri="{FF2B5EF4-FFF2-40B4-BE49-F238E27FC236}">
                <a16:creationId xmlns:a16="http://schemas.microsoft.com/office/drawing/2014/main" id="{EC3F92BC-450F-9628-5462-3AA42CBA403C}"/>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19</a:t>
            </a:r>
          </a:p>
        </p:txBody>
      </p:sp>
    </p:spTree>
    <p:extLst>
      <p:ext uri="{BB962C8B-B14F-4D97-AF65-F5344CB8AC3E}">
        <p14:creationId xmlns:p14="http://schemas.microsoft.com/office/powerpoint/2010/main" val="2828751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9"/>
          <p:cNvSpPr txBox="1">
            <a:spLocks noGrp="1"/>
          </p:cNvSpPr>
          <p:nvPr>
            <p:ph type="title"/>
          </p:nvPr>
        </p:nvSpPr>
        <p:spPr>
          <a:xfrm>
            <a:off x="2364643" y="3746246"/>
            <a:ext cx="1934400" cy="7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Ứng dụng và hướng phát triển</a:t>
            </a:r>
            <a:endParaRPr/>
          </a:p>
        </p:txBody>
      </p:sp>
      <p:sp>
        <p:nvSpPr>
          <p:cNvPr id="302" name="Google Shape;302;p39"/>
          <p:cNvSpPr txBox="1">
            <a:spLocks noGrp="1"/>
          </p:cNvSpPr>
          <p:nvPr>
            <p:ph type="title" idx="2"/>
          </p:nvPr>
        </p:nvSpPr>
        <p:spPr>
          <a:xfrm>
            <a:off x="2786576" y="2943570"/>
            <a:ext cx="929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04" name="Google Shape;304;p39"/>
          <p:cNvSpPr txBox="1">
            <a:spLocks noGrp="1"/>
          </p:cNvSpPr>
          <p:nvPr>
            <p:ph type="title" idx="3"/>
          </p:nvPr>
        </p:nvSpPr>
        <p:spPr>
          <a:xfrm>
            <a:off x="4881809" y="3536970"/>
            <a:ext cx="1934400" cy="7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Demo</a:t>
            </a:r>
            <a:br>
              <a:rPr lang="en"/>
            </a:br>
            <a:endParaRPr/>
          </a:p>
        </p:txBody>
      </p:sp>
      <p:sp>
        <p:nvSpPr>
          <p:cNvPr id="305" name="Google Shape;305;p39"/>
          <p:cNvSpPr txBox="1">
            <a:spLocks noGrp="1"/>
          </p:cNvSpPr>
          <p:nvPr>
            <p:ph type="title" idx="4"/>
          </p:nvPr>
        </p:nvSpPr>
        <p:spPr>
          <a:xfrm>
            <a:off x="5384371" y="2943570"/>
            <a:ext cx="929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10" name="Google Shape;310;p39"/>
          <p:cNvSpPr txBox="1">
            <a:spLocks noGrp="1"/>
          </p:cNvSpPr>
          <p:nvPr>
            <p:ph type="title" idx="9"/>
          </p:nvPr>
        </p:nvSpPr>
        <p:spPr>
          <a:xfrm>
            <a:off x="594143" y="254732"/>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11" name="Google Shape;311;p39"/>
          <p:cNvSpPr/>
          <p:nvPr/>
        </p:nvSpPr>
        <p:spPr>
          <a:xfrm>
            <a:off x="8467414" y="228721"/>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594143" y="4824487"/>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flipH="1">
            <a:off x="8298143" y="4477646"/>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01;p39">
            <a:extLst>
              <a:ext uri="{FF2B5EF4-FFF2-40B4-BE49-F238E27FC236}">
                <a16:creationId xmlns:a16="http://schemas.microsoft.com/office/drawing/2014/main" id="{9D317F04-CD2E-0BCD-EED8-D99BB140C1A4}"/>
              </a:ext>
            </a:extLst>
          </p:cNvPr>
          <p:cNvSpPr txBox="1">
            <a:spLocks/>
          </p:cNvSpPr>
          <p:nvPr/>
        </p:nvSpPr>
        <p:spPr>
          <a:xfrm>
            <a:off x="1023203" y="1626332"/>
            <a:ext cx="1934400" cy="73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hivo"/>
              <a:buNone/>
              <a:defRPr sz="2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9pPr>
          </a:lstStyle>
          <a:p>
            <a:r>
              <a:rPr lang="en-US"/>
              <a:t>Giới thiệu bài toán</a:t>
            </a:r>
          </a:p>
        </p:txBody>
      </p:sp>
      <p:sp>
        <p:nvSpPr>
          <p:cNvPr id="3" name="Google Shape;302;p39">
            <a:extLst>
              <a:ext uri="{FF2B5EF4-FFF2-40B4-BE49-F238E27FC236}">
                <a16:creationId xmlns:a16="http://schemas.microsoft.com/office/drawing/2014/main" id="{79820ED6-4DDE-6565-F879-B79185244E30}"/>
              </a:ext>
            </a:extLst>
          </p:cNvPr>
          <p:cNvSpPr txBox="1">
            <a:spLocks/>
          </p:cNvSpPr>
          <p:nvPr/>
        </p:nvSpPr>
        <p:spPr>
          <a:xfrm>
            <a:off x="1509570" y="941732"/>
            <a:ext cx="9297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ivo"/>
              <a:buNone/>
              <a:defRPr sz="4000" b="1" i="0" u="none" strike="noStrike" cap="none">
                <a:solidFill>
                  <a:schemeClr val="accent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
              <a:t>01</a:t>
            </a:r>
          </a:p>
        </p:txBody>
      </p:sp>
      <p:sp>
        <p:nvSpPr>
          <p:cNvPr id="5" name="Google Shape;304;p39">
            <a:extLst>
              <a:ext uri="{FF2B5EF4-FFF2-40B4-BE49-F238E27FC236}">
                <a16:creationId xmlns:a16="http://schemas.microsoft.com/office/drawing/2014/main" id="{E92509F9-823E-3F73-7C35-E3E9F3803DB3}"/>
              </a:ext>
            </a:extLst>
          </p:cNvPr>
          <p:cNvSpPr txBox="1">
            <a:spLocks/>
          </p:cNvSpPr>
          <p:nvPr/>
        </p:nvSpPr>
        <p:spPr>
          <a:xfrm>
            <a:off x="3620568" y="1626332"/>
            <a:ext cx="1934400" cy="73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hivo"/>
              <a:buNone/>
              <a:defRPr sz="2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9pPr>
          </a:lstStyle>
          <a:p>
            <a:r>
              <a:rPr lang="en-US"/>
              <a:t>Phương pháp</a:t>
            </a:r>
          </a:p>
          <a:p>
            <a:r>
              <a:rPr lang="en-US"/>
              <a:t>thực hiện</a:t>
            </a:r>
          </a:p>
        </p:txBody>
      </p:sp>
      <p:sp>
        <p:nvSpPr>
          <p:cNvPr id="6" name="Google Shape;305;p39">
            <a:extLst>
              <a:ext uri="{FF2B5EF4-FFF2-40B4-BE49-F238E27FC236}">
                <a16:creationId xmlns:a16="http://schemas.microsoft.com/office/drawing/2014/main" id="{820A7C51-B412-CCEC-CA49-42E83333182D}"/>
              </a:ext>
            </a:extLst>
          </p:cNvPr>
          <p:cNvSpPr txBox="1">
            <a:spLocks/>
          </p:cNvSpPr>
          <p:nvPr/>
        </p:nvSpPr>
        <p:spPr>
          <a:xfrm>
            <a:off x="4107365" y="941732"/>
            <a:ext cx="9297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ivo"/>
              <a:buNone/>
              <a:defRPr sz="4000" b="1" i="0" u="none" strike="noStrike" cap="none">
                <a:solidFill>
                  <a:schemeClr val="accent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
              <a:t>02</a:t>
            </a:r>
          </a:p>
        </p:txBody>
      </p:sp>
      <p:sp>
        <p:nvSpPr>
          <p:cNvPr id="8" name="Google Shape;307;p39">
            <a:extLst>
              <a:ext uri="{FF2B5EF4-FFF2-40B4-BE49-F238E27FC236}">
                <a16:creationId xmlns:a16="http://schemas.microsoft.com/office/drawing/2014/main" id="{492DAD24-0812-44C6-98A9-E2F572D61126}"/>
              </a:ext>
            </a:extLst>
          </p:cNvPr>
          <p:cNvSpPr txBox="1">
            <a:spLocks/>
          </p:cNvSpPr>
          <p:nvPr/>
        </p:nvSpPr>
        <p:spPr>
          <a:xfrm>
            <a:off x="6217934" y="1626332"/>
            <a:ext cx="1934400" cy="73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hivo"/>
              <a:buNone/>
              <a:defRPr sz="2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2400"/>
              <a:buFont typeface="Chivo"/>
              <a:buNone/>
              <a:defRPr sz="2400" b="1" i="0" u="none" strike="noStrike" cap="none">
                <a:solidFill>
                  <a:schemeClr val="dk1"/>
                </a:solidFill>
                <a:latin typeface="Chivo"/>
                <a:ea typeface="Chivo"/>
                <a:cs typeface="Chivo"/>
                <a:sym typeface="Chivo"/>
              </a:defRPr>
            </a:lvl9pPr>
          </a:lstStyle>
          <a:p>
            <a:r>
              <a:rPr lang="en-US"/>
              <a:t>Quá trình </a:t>
            </a:r>
          </a:p>
          <a:p>
            <a:r>
              <a:rPr lang="en-US"/>
              <a:t>thực nghiệm</a:t>
            </a:r>
          </a:p>
        </p:txBody>
      </p:sp>
      <p:sp>
        <p:nvSpPr>
          <p:cNvPr id="9" name="Google Shape;308;p39">
            <a:extLst>
              <a:ext uri="{FF2B5EF4-FFF2-40B4-BE49-F238E27FC236}">
                <a16:creationId xmlns:a16="http://schemas.microsoft.com/office/drawing/2014/main" id="{F92899F9-FE64-1BBD-EA8A-061C8A87C532}"/>
              </a:ext>
            </a:extLst>
          </p:cNvPr>
          <p:cNvSpPr txBox="1">
            <a:spLocks/>
          </p:cNvSpPr>
          <p:nvPr/>
        </p:nvSpPr>
        <p:spPr>
          <a:xfrm>
            <a:off x="6704730" y="941732"/>
            <a:ext cx="9297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ivo"/>
              <a:buNone/>
              <a:defRPr sz="4000" b="1" i="0" u="none" strike="noStrike" cap="none">
                <a:solidFill>
                  <a:schemeClr val="accent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
              <a:t>03</a:t>
            </a:r>
          </a:p>
        </p:txBody>
      </p:sp>
      <p:sp>
        <p:nvSpPr>
          <p:cNvPr id="7" name="TextBox 6">
            <a:extLst>
              <a:ext uri="{FF2B5EF4-FFF2-40B4-BE49-F238E27FC236}">
                <a16:creationId xmlns:a16="http://schemas.microsoft.com/office/drawing/2014/main" id="{A4DEC2D3-9A71-EA53-A405-0841C0B5199C}"/>
              </a:ext>
            </a:extLst>
          </p:cNvPr>
          <p:cNvSpPr txBox="1"/>
          <p:nvPr/>
        </p:nvSpPr>
        <p:spPr>
          <a:xfrm>
            <a:off x="8617238" y="4729338"/>
            <a:ext cx="362170"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13B8-1A8D-60A9-CF43-F4B35AD11C70}"/>
              </a:ext>
            </a:extLst>
          </p:cNvPr>
          <p:cNvSpPr>
            <a:spLocks noGrp="1"/>
          </p:cNvSpPr>
          <p:nvPr>
            <p:ph type="title"/>
          </p:nvPr>
        </p:nvSpPr>
        <p:spPr/>
        <p:txBody>
          <a:bodyPr/>
          <a:lstStyle/>
          <a:p>
            <a:r>
              <a:rPr lang="en-US"/>
              <a:t>Anchor Free Detection</a:t>
            </a:r>
          </a:p>
        </p:txBody>
      </p:sp>
      <p:sp>
        <p:nvSpPr>
          <p:cNvPr id="4" name="TextBox 3">
            <a:extLst>
              <a:ext uri="{FF2B5EF4-FFF2-40B4-BE49-F238E27FC236}">
                <a16:creationId xmlns:a16="http://schemas.microsoft.com/office/drawing/2014/main" id="{EBB6971C-7374-C8AC-315F-027372CACAE8}"/>
              </a:ext>
            </a:extLst>
          </p:cNvPr>
          <p:cNvSpPr txBox="1"/>
          <p:nvPr/>
        </p:nvSpPr>
        <p:spPr>
          <a:xfrm>
            <a:off x="720000" y="1663808"/>
            <a:ext cx="4510368" cy="1815882"/>
          </a:xfrm>
          <a:prstGeom prst="rect">
            <a:avLst/>
          </a:prstGeom>
          <a:noFill/>
        </p:spPr>
        <p:txBody>
          <a:bodyPr wrap="square">
            <a:spAutoFit/>
          </a:bodyPr>
          <a:lstStyle/>
          <a:p>
            <a:pPr marL="285750" indent="-285750">
              <a:buClr>
                <a:schemeClr val="accent1"/>
              </a:buClr>
              <a:buFont typeface="Symbol" panose="05050102010706020507" pitchFamily="18" charset="2"/>
              <a:buChar char="·"/>
            </a:pPr>
            <a:r>
              <a:rPr lang="vi-VN">
                <a:latin typeface="Chivo" panose="020B0604020202020204" charset="0"/>
                <a:ea typeface="Chivo" panose="020B0604020202020204" charset="0"/>
                <a:cs typeface="Chivo" panose="020B0604020202020204" charset="0"/>
              </a:rPr>
              <a:t>Trong lớp đầu ra của YOLOv8, họ sử dụng hàm sigmoid làm hàm kích hoạt cho điểm số đối tượng (objectness score), biểu thị xác suất rằng </a:t>
            </a:r>
            <a:r>
              <a:rPr lang="en-US">
                <a:latin typeface="Chivo" panose="020B0604020202020204" charset="0"/>
                <a:ea typeface="Chivo" panose="020B0604020202020204" charset="0"/>
                <a:cs typeface="Chivo" panose="020B0604020202020204" charset="0"/>
              </a:rPr>
              <a:t>bouding box </a:t>
            </a:r>
            <a:r>
              <a:rPr lang="vi-VN">
                <a:latin typeface="Chivo" panose="020B0604020202020204" charset="0"/>
                <a:ea typeface="Chivo" panose="020B0604020202020204" charset="0"/>
                <a:cs typeface="Chivo" panose="020B0604020202020204" charset="0"/>
              </a:rPr>
              <a:t>chứa một đối tượng. </a:t>
            </a:r>
            <a:endParaRPr lang="en-US">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endParaRPr lang="en-US">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en-US">
                <a:latin typeface="Chivo" panose="020B0604020202020204" charset="0"/>
                <a:ea typeface="Chivo" panose="020B0604020202020204" charset="0"/>
                <a:cs typeface="Chivo" panose="020B0604020202020204" charset="0"/>
              </a:rPr>
              <a:t>Ng</a:t>
            </a:r>
            <a:r>
              <a:rPr lang="vi-VN">
                <a:latin typeface="Chivo" panose="020B0604020202020204" charset="0"/>
                <a:ea typeface="Chivo" panose="020B0604020202020204" charset="0"/>
                <a:cs typeface="Chivo" panose="020B0604020202020204" charset="0"/>
              </a:rPr>
              <a:t>oài ra, họ sử dụng hàm softmax cho xác suất phân loại, biểu thị xác suất của các đối tượng thuộc về mỗi lớp khả thi.</a:t>
            </a:r>
          </a:p>
        </p:txBody>
      </p:sp>
      <p:pic>
        <p:nvPicPr>
          <p:cNvPr id="7" name="Picture 6" descr="A picture containing text, screenshot, diagram, line&#10;&#10;Description automatically generated">
            <a:extLst>
              <a:ext uri="{FF2B5EF4-FFF2-40B4-BE49-F238E27FC236}">
                <a16:creationId xmlns:a16="http://schemas.microsoft.com/office/drawing/2014/main" id="{1B658FB3-621B-6DF1-1901-43B838D21997}"/>
              </a:ext>
            </a:extLst>
          </p:cNvPr>
          <p:cNvPicPr>
            <a:picLocks noChangeAspect="1"/>
          </p:cNvPicPr>
          <p:nvPr/>
        </p:nvPicPr>
        <p:blipFill>
          <a:blip r:embed="rId2"/>
          <a:stretch>
            <a:fillRect/>
          </a:stretch>
        </p:blipFill>
        <p:spPr>
          <a:xfrm>
            <a:off x="5378251" y="121920"/>
            <a:ext cx="3045749" cy="5021580"/>
          </a:xfrm>
          <a:prstGeom prst="rect">
            <a:avLst/>
          </a:prstGeom>
        </p:spPr>
      </p:pic>
      <p:sp>
        <p:nvSpPr>
          <p:cNvPr id="3" name="TextBox 2">
            <a:extLst>
              <a:ext uri="{FF2B5EF4-FFF2-40B4-BE49-F238E27FC236}">
                <a16:creationId xmlns:a16="http://schemas.microsoft.com/office/drawing/2014/main" id="{99E4FB6A-D083-8DEB-0EA0-00A9AAC7AEEB}"/>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20</a:t>
            </a:r>
          </a:p>
        </p:txBody>
      </p:sp>
    </p:spTree>
    <p:extLst>
      <p:ext uri="{BB962C8B-B14F-4D97-AF65-F5344CB8AC3E}">
        <p14:creationId xmlns:p14="http://schemas.microsoft.com/office/powerpoint/2010/main" val="356456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E939-AC66-882D-B392-BA3D3724DF31}"/>
              </a:ext>
            </a:extLst>
          </p:cNvPr>
          <p:cNvSpPr>
            <a:spLocks noGrp="1"/>
          </p:cNvSpPr>
          <p:nvPr>
            <p:ph type="title"/>
          </p:nvPr>
        </p:nvSpPr>
        <p:spPr/>
        <p:txBody>
          <a:bodyPr/>
          <a:lstStyle/>
          <a:p>
            <a:r>
              <a:rPr lang="en-US"/>
              <a:t>Mosaic Augmentation</a:t>
            </a:r>
          </a:p>
        </p:txBody>
      </p:sp>
      <p:sp>
        <p:nvSpPr>
          <p:cNvPr id="6" name="TextBox 5">
            <a:extLst>
              <a:ext uri="{FF2B5EF4-FFF2-40B4-BE49-F238E27FC236}">
                <a16:creationId xmlns:a16="http://schemas.microsoft.com/office/drawing/2014/main" id="{F1B7A0BA-1265-6D9F-DD11-EC709AD96078}"/>
              </a:ext>
            </a:extLst>
          </p:cNvPr>
          <p:cNvSpPr txBox="1"/>
          <p:nvPr/>
        </p:nvSpPr>
        <p:spPr>
          <a:xfrm>
            <a:off x="296090" y="1005960"/>
            <a:ext cx="4544067" cy="3539430"/>
          </a:xfrm>
          <a:prstGeom prst="rect">
            <a:avLst/>
          </a:prstGeom>
          <a:noFill/>
        </p:spPr>
        <p:txBody>
          <a:bodyPr wrap="square">
            <a:spAutoFit/>
          </a:bodyPr>
          <a:lstStyle/>
          <a:p>
            <a:r>
              <a:rPr lang="en-US">
                <a:latin typeface="Chivo" panose="020B0604020202020204" charset="0"/>
                <a:ea typeface="Chivo" panose="020B0604020202020204" charset="0"/>
                <a:cs typeface="Chivo" panose="020B0604020202020204" charset="0"/>
              </a:rPr>
              <a:t>M</a:t>
            </a:r>
            <a:r>
              <a:rPr lang="vi-VN">
                <a:latin typeface="Chivo" panose="020B0604020202020204" charset="0"/>
                <a:ea typeface="Chivo" panose="020B0604020202020204" charset="0"/>
                <a:cs typeface="Chivo" panose="020B0604020202020204" charset="0"/>
              </a:rPr>
              <a:t>osaic </a:t>
            </a:r>
            <a:r>
              <a:rPr lang="en-US">
                <a:latin typeface="Chivo" panose="020B0604020202020204" charset="0"/>
                <a:ea typeface="Chivo" panose="020B0604020202020204" charset="0"/>
                <a:cs typeface="Chivo" panose="020B0604020202020204" charset="0"/>
              </a:rPr>
              <a:t>A</a:t>
            </a:r>
            <a:r>
              <a:rPr lang="vi-VN">
                <a:latin typeface="Chivo" panose="020B0604020202020204" charset="0"/>
                <a:ea typeface="Chivo" panose="020B0604020202020204" charset="0"/>
                <a:cs typeface="Chivo" panose="020B0604020202020204" charset="0"/>
              </a:rPr>
              <a:t>ugmentation</a:t>
            </a:r>
            <a:r>
              <a:rPr lang="en-US">
                <a:latin typeface="Chivo" panose="020B0604020202020204" charset="0"/>
                <a:ea typeface="Chivo" panose="020B0604020202020204" charset="0"/>
                <a:cs typeface="Chivo" panose="020B0604020202020204" charset="0"/>
              </a:rPr>
              <a:t> là </a:t>
            </a:r>
            <a:r>
              <a:rPr lang="vi-VN">
                <a:latin typeface="Chivo" panose="020B0604020202020204" charset="0"/>
                <a:ea typeface="Chivo" panose="020B0604020202020204" charset="0"/>
                <a:cs typeface="Chivo" panose="020B0604020202020204" charset="0"/>
              </a:rPr>
              <a:t>quá trình kết hợp bốn hình ảnh để buộc mô hình học cách nhận dạng đối tượng ở các vị trí mới, một phần bị che khuất.</a:t>
            </a:r>
          </a:p>
          <a:p>
            <a:endParaRPr lang="vi-VN">
              <a:latin typeface="Chivo" panose="020B0604020202020204" charset="0"/>
              <a:ea typeface="Chivo" panose="020B0604020202020204" charset="0"/>
              <a:cs typeface="Chivo" panose="020B0604020202020204" charset="0"/>
            </a:endParaRPr>
          </a:p>
          <a:p>
            <a:r>
              <a:rPr lang="vi-VN">
                <a:latin typeface="Chivo" panose="020B0604020202020204" charset="0"/>
                <a:ea typeface="Chivo" panose="020B0604020202020204" charset="0"/>
                <a:cs typeface="Chivo" panose="020B0604020202020204" charset="0"/>
              </a:rPr>
              <a:t>Tuy nhiên, đã được chứng minh rằng việc sử dụng </a:t>
            </a:r>
            <a:r>
              <a:rPr lang="en-US">
                <a:latin typeface="Chivo" panose="020B0604020202020204" charset="0"/>
                <a:ea typeface="Chivo" panose="020B0604020202020204" charset="0"/>
                <a:cs typeface="Chivo" panose="020B0604020202020204" charset="0"/>
              </a:rPr>
              <a:t>M</a:t>
            </a:r>
            <a:r>
              <a:rPr lang="vi-VN">
                <a:latin typeface="Chivo" panose="020B0604020202020204" charset="0"/>
                <a:ea typeface="Chivo" panose="020B0604020202020204" charset="0"/>
                <a:cs typeface="Chivo" panose="020B0604020202020204" charset="0"/>
              </a:rPr>
              <a:t>osaic </a:t>
            </a:r>
            <a:r>
              <a:rPr lang="en-US">
                <a:latin typeface="Chivo" panose="020B0604020202020204" charset="0"/>
                <a:ea typeface="Chivo" panose="020B0604020202020204" charset="0"/>
                <a:cs typeface="Chivo" panose="020B0604020202020204" charset="0"/>
              </a:rPr>
              <a:t>A</a:t>
            </a:r>
            <a:r>
              <a:rPr lang="vi-VN">
                <a:latin typeface="Chivo" panose="020B0604020202020204" charset="0"/>
                <a:ea typeface="Chivo" panose="020B0604020202020204" charset="0"/>
                <a:cs typeface="Chivo" panose="020B0604020202020204" charset="0"/>
              </a:rPr>
              <a:t>ugmentation trong toàn bộ quá trình huấn luyện có thể làm giảm độ chính xác của việc dự đoán. Vì vậy, </a:t>
            </a:r>
            <a:r>
              <a:rPr lang="vi-VN" b="1">
                <a:latin typeface="Chivo" panose="020B0604020202020204" charset="0"/>
                <a:ea typeface="Chivo" panose="020B0604020202020204" charset="0"/>
                <a:cs typeface="Chivo" panose="020B0604020202020204" charset="0"/>
              </a:rPr>
              <a:t>YOLOv8 có thể dừng quá trình này trong các epoch cuối cùng của quá trình huấn luyện.</a:t>
            </a:r>
            <a:r>
              <a:rPr lang="vi-VN">
                <a:latin typeface="Chivo" panose="020B0604020202020204" charset="0"/>
                <a:ea typeface="Chivo" panose="020B0604020202020204" charset="0"/>
                <a:cs typeface="Chivo" panose="020B0604020202020204" charset="0"/>
              </a:rPr>
              <a:t> </a:t>
            </a:r>
            <a:endParaRPr lang="en-US">
              <a:latin typeface="Chivo" panose="020B0604020202020204" charset="0"/>
              <a:ea typeface="Chivo" panose="020B0604020202020204" charset="0"/>
              <a:cs typeface="Chivo" panose="020B0604020202020204" charset="0"/>
            </a:endParaRPr>
          </a:p>
          <a:p>
            <a:endParaRPr lang="en-US">
              <a:latin typeface="Chivo" panose="020B0604020202020204" charset="0"/>
              <a:ea typeface="Chivo" panose="020B0604020202020204" charset="0"/>
              <a:cs typeface="Chivo" panose="020B0604020202020204" charset="0"/>
            </a:endParaRPr>
          </a:p>
          <a:p>
            <a:r>
              <a:rPr lang="vi-VN">
                <a:latin typeface="Chivo" panose="020B0604020202020204" charset="0"/>
                <a:ea typeface="Chivo" panose="020B0604020202020204" charset="0"/>
                <a:cs typeface="Chivo" panose="020B0604020202020204" charset="0"/>
              </a:rPr>
              <a:t>Điều này cho phép chạy mẫu huấn luyện tối ưu mà không phải áp dụng </a:t>
            </a:r>
            <a:r>
              <a:rPr lang="en-US">
                <a:latin typeface="Chivo" panose="020B0604020202020204" charset="0"/>
                <a:ea typeface="Chivo" panose="020B0604020202020204" charset="0"/>
                <a:cs typeface="Chivo" panose="020B0604020202020204" charset="0"/>
              </a:rPr>
              <a:t>M</a:t>
            </a:r>
            <a:r>
              <a:rPr lang="vi-VN">
                <a:latin typeface="Chivo" panose="020B0604020202020204" charset="0"/>
                <a:ea typeface="Chivo" panose="020B0604020202020204" charset="0"/>
                <a:cs typeface="Chivo" panose="020B0604020202020204" charset="0"/>
              </a:rPr>
              <a:t>osaic </a:t>
            </a:r>
            <a:r>
              <a:rPr lang="en-US">
                <a:latin typeface="Chivo" panose="020B0604020202020204" charset="0"/>
                <a:ea typeface="Chivo" panose="020B0604020202020204" charset="0"/>
                <a:cs typeface="Chivo" panose="020B0604020202020204" charset="0"/>
              </a:rPr>
              <a:t>A</a:t>
            </a:r>
            <a:r>
              <a:rPr lang="vi-VN">
                <a:latin typeface="Chivo" panose="020B0604020202020204" charset="0"/>
                <a:ea typeface="Chivo" panose="020B0604020202020204" charset="0"/>
                <a:cs typeface="Chivo" panose="020B0604020202020204" charset="0"/>
              </a:rPr>
              <a:t>ugmentation cho toàn bộ quá trình huấn luyện. Nhờ điều này, mô hình có thể tuân thủ một mẫu huấn luyện tối ưu và đạt được độ chính xác tốt hơn.</a:t>
            </a:r>
            <a:endParaRPr lang="en-US">
              <a:latin typeface="Chivo" panose="020B0604020202020204" charset="0"/>
              <a:ea typeface="Chivo" panose="020B0604020202020204" charset="0"/>
              <a:cs typeface="Chivo" panose="020B0604020202020204" charset="0"/>
            </a:endParaRPr>
          </a:p>
        </p:txBody>
      </p:sp>
      <p:pic>
        <p:nvPicPr>
          <p:cNvPr id="4" name="Picture 3" descr="A collage of chess pieces&#10;&#10;Description automatically generated with low confidence">
            <a:extLst>
              <a:ext uri="{FF2B5EF4-FFF2-40B4-BE49-F238E27FC236}">
                <a16:creationId xmlns:a16="http://schemas.microsoft.com/office/drawing/2014/main" id="{8D417C08-228D-9DBA-7B13-6995F918FEEB}"/>
              </a:ext>
            </a:extLst>
          </p:cNvPr>
          <p:cNvPicPr>
            <a:picLocks noChangeAspect="1"/>
          </p:cNvPicPr>
          <p:nvPr/>
        </p:nvPicPr>
        <p:blipFill>
          <a:blip r:embed="rId3"/>
          <a:stretch>
            <a:fillRect/>
          </a:stretch>
        </p:blipFill>
        <p:spPr>
          <a:xfrm>
            <a:off x="4840158" y="1180615"/>
            <a:ext cx="4109703" cy="2782269"/>
          </a:xfrm>
          <a:prstGeom prst="rect">
            <a:avLst/>
          </a:prstGeom>
        </p:spPr>
      </p:pic>
      <p:sp>
        <p:nvSpPr>
          <p:cNvPr id="7" name="TextBox 6">
            <a:extLst>
              <a:ext uri="{FF2B5EF4-FFF2-40B4-BE49-F238E27FC236}">
                <a16:creationId xmlns:a16="http://schemas.microsoft.com/office/drawing/2014/main" id="{B1D233FE-77A1-24D7-29FB-0C799907C367}"/>
              </a:ext>
            </a:extLst>
          </p:cNvPr>
          <p:cNvSpPr txBox="1"/>
          <p:nvPr/>
        </p:nvSpPr>
        <p:spPr>
          <a:xfrm>
            <a:off x="5258569" y="3962884"/>
            <a:ext cx="3272880" cy="261610"/>
          </a:xfrm>
          <a:prstGeom prst="rect">
            <a:avLst/>
          </a:prstGeom>
          <a:noFill/>
        </p:spPr>
        <p:txBody>
          <a:bodyPr wrap="square">
            <a:spAutoFit/>
          </a:bodyPr>
          <a:lstStyle/>
          <a:p>
            <a:r>
              <a:rPr lang="en-US" sz="1100" i="1">
                <a:latin typeface="Chivo" panose="020B0604020202020204" charset="0"/>
                <a:ea typeface="Chivo" panose="020B0604020202020204" charset="0"/>
                <a:cs typeface="Chivo" panose="020B0604020202020204" charset="0"/>
              </a:rPr>
              <a:t>Mosaic augmentation of chess board photos</a:t>
            </a:r>
          </a:p>
        </p:txBody>
      </p:sp>
      <p:sp>
        <p:nvSpPr>
          <p:cNvPr id="3" name="TextBox 2">
            <a:extLst>
              <a:ext uri="{FF2B5EF4-FFF2-40B4-BE49-F238E27FC236}">
                <a16:creationId xmlns:a16="http://schemas.microsoft.com/office/drawing/2014/main" id="{AC8F0125-F52A-BE12-EA50-FBCD13A95DF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21</a:t>
            </a:r>
          </a:p>
        </p:txBody>
      </p:sp>
    </p:spTree>
    <p:extLst>
      <p:ext uri="{BB962C8B-B14F-4D97-AF65-F5344CB8AC3E}">
        <p14:creationId xmlns:p14="http://schemas.microsoft.com/office/powerpoint/2010/main" val="4057542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2"/>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algn="l"/>
            <a:r>
              <a:rPr lang="en-US" b="1" i="0">
                <a:solidFill>
                  <a:srgbClr val="151515"/>
                </a:solidFill>
                <a:effectLst/>
                <a:latin typeface="paralucent"/>
              </a:rPr>
              <a:t>YOLOv8 Accuracy Improvements</a:t>
            </a:r>
          </a:p>
        </p:txBody>
      </p:sp>
      <p:sp>
        <p:nvSpPr>
          <p:cNvPr id="350" name="Google Shape;350;p42"/>
          <p:cNvSpPr txBox="1">
            <a:spLocks noGrp="1"/>
          </p:cNvSpPr>
          <p:nvPr>
            <p:ph type="subTitle" idx="1"/>
          </p:nvPr>
        </p:nvSpPr>
        <p:spPr>
          <a:xfrm>
            <a:off x="720000" y="941833"/>
            <a:ext cx="7522214" cy="86868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Symbol" panose="05050102010706020507" pitchFamily="18" charset="2"/>
              <a:buChar char="·"/>
            </a:pPr>
            <a:r>
              <a:rPr lang="vi-VN" b="1"/>
              <a:t>YOLOv8</a:t>
            </a:r>
            <a:r>
              <a:rPr lang="vi-VN"/>
              <a:t> có độ chính xác cao hơn </a:t>
            </a:r>
            <a:r>
              <a:rPr lang="en-US"/>
              <a:t>và nhanh hơn</a:t>
            </a:r>
            <a:r>
              <a:rPr lang="vi-VN"/>
              <a:t> so với các mô hình trước đây (được đánh giá bằng </a:t>
            </a:r>
            <a:r>
              <a:rPr lang="vi-VN" b="1"/>
              <a:t>COCO</a:t>
            </a:r>
            <a:r>
              <a:rPr lang="vi-VN"/>
              <a:t> và </a:t>
            </a:r>
            <a:r>
              <a:rPr lang="vi-VN" b="1"/>
              <a:t>Roboflow 100</a:t>
            </a:r>
            <a:r>
              <a:rPr lang="vi-VN"/>
              <a:t>).</a:t>
            </a:r>
          </a:p>
        </p:txBody>
      </p:sp>
      <p:sp>
        <p:nvSpPr>
          <p:cNvPr id="352" name="Google Shape;352;p42"/>
          <p:cNvSpPr/>
          <p:nvPr/>
        </p:nvSpPr>
        <p:spPr>
          <a:xfrm>
            <a:off x="8242214" y="2901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2" name="Picture 4">
            <a:extLst>
              <a:ext uri="{FF2B5EF4-FFF2-40B4-BE49-F238E27FC236}">
                <a16:creationId xmlns:a16="http://schemas.microsoft.com/office/drawing/2014/main" id="{2D9CA657-60D1-9BA7-7F8F-FF0277173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46" y="1653731"/>
            <a:ext cx="7603254" cy="28634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54EAA4F-0DFD-9973-721F-CB7EF08899B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22</a:t>
            </a:r>
          </a:p>
        </p:txBody>
      </p:sp>
    </p:spTree>
    <p:extLst>
      <p:ext uri="{BB962C8B-B14F-4D97-AF65-F5344CB8AC3E}">
        <p14:creationId xmlns:p14="http://schemas.microsoft.com/office/powerpoint/2010/main" val="358856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2"/>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YOLOv8 CLI </a:t>
            </a:r>
            <a:endParaRPr lang="en-US">
              <a:solidFill>
                <a:schemeClr val="accent1"/>
              </a:solidFill>
            </a:endParaRPr>
          </a:p>
        </p:txBody>
      </p:sp>
      <p:sp>
        <p:nvSpPr>
          <p:cNvPr id="350" name="Google Shape;350;p42"/>
          <p:cNvSpPr txBox="1">
            <a:spLocks noGrp="1"/>
          </p:cNvSpPr>
          <p:nvPr>
            <p:ph type="subTitle" idx="1"/>
          </p:nvPr>
        </p:nvSpPr>
        <p:spPr>
          <a:xfrm>
            <a:off x="720000" y="941832"/>
            <a:ext cx="7522214" cy="224027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Symbol" panose="05050102010706020507" pitchFamily="18" charset="2"/>
              <a:buChar char="·"/>
            </a:pPr>
            <a:r>
              <a:rPr lang="vi-VN" b="1"/>
              <a:t>YOLOv8</a:t>
            </a:r>
            <a:r>
              <a:rPr lang="vi-VN"/>
              <a:t> đi kèm với rất nhiều tính năng thuận tiện cho nhà phát triển, từ </a:t>
            </a:r>
            <a:r>
              <a:rPr lang="vi-VN" b="1"/>
              <a:t>CLI</a:t>
            </a:r>
            <a:r>
              <a:rPr lang="vi-VN"/>
              <a:t> dễ sử dụng đến gói </a:t>
            </a:r>
            <a:r>
              <a:rPr lang="vi-VN" b="1"/>
              <a:t>Python</a:t>
            </a:r>
            <a:r>
              <a:rPr lang="vi-VN"/>
              <a:t> được cấu trúc tốt.</a:t>
            </a:r>
          </a:p>
        </p:txBody>
      </p:sp>
      <p:sp>
        <p:nvSpPr>
          <p:cNvPr id="352" name="Google Shape;352;p42"/>
          <p:cNvSpPr/>
          <p:nvPr/>
        </p:nvSpPr>
        <p:spPr>
          <a:xfrm>
            <a:off x="8242214" y="2901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3055EA4-FB75-0D61-D05B-6C8554289840}"/>
              </a:ext>
            </a:extLst>
          </p:cNvPr>
          <p:cNvPicPr>
            <a:picLocks noChangeAspect="1"/>
          </p:cNvPicPr>
          <p:nvPr/>
        </p:nvPicPr>
        <p:blipFill>
          <a:blip r:embed="rId3"/>
          <a:stretch>
            <a:fillRect/>
          </a:stretch>
        </p:blipFill>
        <p:spPr>
          <a:xfrm>
            <a:off x="1371322" y="1710609"/>
            <a:ext cx="6401355" cy="937341"/>
          </a:xfrm>
          <a:prstGeom prst="rect">
            <a:avLst/>
          </a:prstGeom>
        </p:spPr>
      </p:pic>
      <p:sp>
        <p:nvSpPr>
          <p:cNvPr id="2" name="TextBox 1">
            <a:extLst>
              <a:ext uri="{FF2B5EF4-FFF2-40B4-BE49-F238E27FC236}">
                <a16:creationId xmlns:a16="http://schemas.microsoft.com/office/drawing/2014/main" id="{F82E5891-0475-65B3-FDE7-F2F630C3AFE9}"/>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23</a:t>
            </a:r>
          </a:p>
        </p:txBody>
      </p:sp>
    </p:spTree>
    <p:extLst>
      <p:ext uri="{BB962C8B-B14F-4D97-AF65-F5344CB8AC3E}">
        <p14:creationId xmlns:p14="http://schemas.microsoft.com/office/powerpoint/2010/main" val="242498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3"/>
                                        </p:tgtEl>
                                      </p:cBhvr>
                                    </p:animEffect>
                                    <p:anim calcmode="lin" valueType="num">
                                      <p:cBhvr>
                                        <p:cTn id="14" dur="1000"/>
                                        <p:tgtEl>
                                          <p:spTgt spid="3"/>
                                        </p:tgtEl>
                                        <p:attrNameLst>
                                          <p:attrName>ppt_x</p:attrName>
                                        </p:attrNameLst>
                                      </p:cBhvr>
                                      <p:tavLst>
                                        <p:tav tm="0">
                                          <p:val>
                                            <p:strVal val="ppt_x"/>
                                          </p:val>
                                        </p:tav>
                                        <p:tav tm="100000">
                                          <p:val>
                                            <p:strVal val="ppt_x"/>
                                          </p:val>
                                        </p:tav>
                                      </p:tavLst>
                                    </p:anim>
                                    <p:anim calcmode="lin" valueType="num">
                                      <p:cBhvr>
                                        <p:cTn id="15" dur="1000"/>
                                        <p:tgtEl>
                                          <p:spTgt spid="3"/>
                                        </p:tgtEl>
                                        <p:attrNameLst>
                                          <p:attrName>ppt_y</p:attrName>
                                        </p:attrNameLst>
                                      </p:cBhvr>
                                      <p:tavLst>
                                        <p:tav tm="0">
                                          <p:val>
                                            <p:strVal val="ppt_y"/>
                                          </p:val>
                                        </p:tav>
                                        <p:tav tm="100000">
                                          <p:val>
                                            <p:strVal val="ppt_y+.1"/>
                                          </p:val>
                                        </p:tav>
                                      </p:tavLst>
                                    </p:anim>
                                    <p:set>
                                      <p:cBhvr>
                                        <p:cTn id="16"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2"/>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YOLOv8 Python Package</a:t>
            </a:r>
            <a:endParaRPr lang="en-US">
              <a:solidFill>
                <a:schemeClr val="accent1"/>
              </a:solidFill>
            </a:endParaRPr>
          </a:p>
        </p:txBody>
      </p:sp>
      <p:sp>
        <p:nvSpPr>
          <p:cNvPr id="350" name="Google Shape;350;p42"/>
          <p:cNvSpPr txBox="1">
            <a:spLocks noGrp="1"/>
          </p:cNvSpPr>
          <p:nvPr>
            <p:ph type="subTitle" idx="1"/>
          </p:nvPr>
        </p:nvSpPr>
        <p:spPr>
          <a:xfrm>
            <a:off x="720000" y="941832"/>
            <a:ext cx="7522214" cy="224027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Symbol" panose="05050102010706020507" pitchFamily="18" charset="2"/>
              <a:buChar char="·"/>
            </a:pPr>
            <a:r>
              <a:rPr lang="vi-VN" b="1"/>
              <a:t>YOLOv8</a:t>
            </a:r>
            <a:r>
              <a:rPr lang="vi-VN"/>
              <a:t> đi kèm với rất nhiều tính năng thuận tiện cho nhà phát triển, từ </a:t>
            </a:r>
            <a:r>
              <a:rPr lang="vi-VN" b="1"/>
              <a:t>CLI</a:t>
            </a:r>
            <a:r>
              <a:rPr lang="vi-VN"/>
              <a:t> dễ sử dụng đến gói </a:t>
            </a:r>
            <a:r>
              <a:rPr lang="vi-VN" b="1"/>
              <a:t>Python</a:t>
            </a:r>
            <a:r>
              <a:rPr lang="vi-VN"/>
              <a:t> được cấu trúc tốt.</a:t>
            </a:r>
          </a:p>
        </p:txBody>
      </p:sp>
      <p:sp>
        <p:nvSpPr>
          <p:cNvPr id="352" name="Google Shape;352;p42"/>
          <p:cNvSpPr/>
          <p:nvPr/>
        </p:nvSpPr>
        <p:spPr>
          <a:xfrm>
            <a:off x="8242214" y="2901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2EE717B-FF91-BCF5-B12E-6454A03EF7D4}"/>
              </a:ext>
            </a:extLst>
          </p:cNvPr>
          <p:cNvPicPr>
            <a:picLocks noChangeAspect="1"/>
          </p:cNvPicPr>
          <p:nvPr/>
        </p:nvPicPr>
        <p:blipFill>
          <a:blip r:embed="rId3"/>
          <a:stretch>
            <a:fillRect/>
          </a:stretch>
        </p:blipFill>
        <p:spPr>
          <a:xfrm>
            <a:off x="1718933" y="1774325"/>
            <a:ext cx="5706134" cy="2815572"/>
          </a:xfrm>
          <a:prstGeom prst="rect">
            <a:avLst/>
          </a:prstGeom>
        </p:spPr>
      </p:pic>
      <p:sp>
        <p:nvSpPr>
          <p:cNvPr id="2" name="TextBox 1">
            <a:extLst>
              <a:ext uri="{FF2B5EF4-FFF2-40B4-BE49-F238E27FC236}">
                <a16:creationId xmlns:a16="http://schemas.microsoft.com/office/drawing/2014/main" id="{F82E5891-0475-65B3-FDE7-F2F630C3AFE9}"/>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24</a:t>
            </a:r>
          </a:p>
        </p:txBody>
      </p:sp>
    </p:spTree>
    <p:extLst>
      <p:ext uri="{BB962C8B-B14F-4D97-AF65-F5344CB8AC3E}">
        <p14:creationId xmlns:p14="http://schemas.microsoft.com/office/powerpoint/2010/main" val="189757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0"/>
          <p:cNvSpPr txBox="1">
            <a:spLocks noGrp="1"/>
          </p:cNvSpPr>
          <p:nvPr>
            <p:ph type="title"/>
          </p:nvPr>
        </p:nvSpPr>
        <p:spPr>
          <a:xfrm>
            <a:off x="1840100" y="2230709"/>
            <a:ext cx="6583800" cy="91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Quá trình thực nhiệm</a:t>
            </a:r>
            <a:endParaRPr/>
          </a:p>
        </p:txBody>
      </p:sp>
      <p:sp>
        <p:nvSpPr>
          <p:cNvPr id="710" name="Google Shape;710;p60"/>
          <p:cNvSpPr txBox="1">
            <a:spLocks noGrp="1"/>
          </p:cNvSpPr>
          <p:nvPr>
            <p:ph type="title" idx="2"/>
          </p:nvPr>
        </p:nvSpPr>
        <p:spPr>
          <a:xfrm>
            <a:off x="6595100" y="782899"/>
            <a:ext cx="1828800" cy="137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711" name="Google Shape;711;p60"/>
          <p:cNvSpPr/>
          <p:nvPr/>
        </p:nvSpPr>
        <p:spPr>
          <a:xfrm rot="5400000" flipH="1">
            <a:off x="-1620541" y="1156049"/>
            <a:ext cx="3195600" cy="3195600"/>
          </a:xfrm>
          <a:prstGeom prst="pie">
            <a:avLst>
              <a:gd name="adj1" fmla="val 10807114"/>
              <a:gd name="adj2" fmla="val 2158554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0"/>
          <p:cNvSpPr/>
          <p:nvPr/>
        </p:nvSpPr>
        <p:spPr>
          <a:xfrm rot="5400000" flipH="1">
            <a:off x="-1356132" y="1420465"/>
            <a:ext cx="2666700" cy="2666700"/>
          </a:xfrm>
          <a:prstGeom prst="arc">
            <a:avLst>
              <a:gd name="adj1" fmla="val 10808564"/>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0"/>
          <p:cNvSpPr/>
          <p:nvPr/>
        </p:nvSpPr>
        <p:spPr>
          <a:xfrm rot="5400000" flipH="1">
            <a:off x="-998375" y="1778259"/>
            <a:ext cx="1951500" cy="1951500"/>
          </a:xfrm>
          <a:prstGeom prst="arc">
            <a:avLst>
              <a:gd name="adj1" fmla="val 10804819"/>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0"/>
          <p:cNvSpPr/>
          <p:nvPr/>
        </p:nvSpPr>
        <p:spPr>
          <a:xfrm rot="5400000" flipH="1">
            <a:off x="-605313" y="2171136"/>
            <a:ext cx="1165200" cy="1165200"/>
          </a:xfrm>
          <a:prstGeom prst="arc">
            <a:avLst>
              <a:gd name="adj1" fmla="val 10808508"/>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0"/>
          <p:cNvSpPr/>
          <p:nvPr/>
        </p:nvSpPr>
        <p:spPr>
          <a:xfrm flipH="1">
            <a:off x="591813" y="412621"/>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0"/>
          <p:cNvSpPr/>
          <p:nvPr/>
        </p:nvSpPr>
        <p:spPr>
          <a:xfrm>
            <a:off x="591813" y="4477646"/>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0"/>
          <p:cNvSpPr/>
          <p:nvPr/>
        </p:nvSpPr>
        <p:spPr>
          <a:xfrm rot="-5400000">
            <a:off x="795082" y="2380580"/>
            <a:ext cx="202200" cy="20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0"/>
          <p:cNvSpPr/>
          <p:nvPr/>
        </p:nvSpPr>
        <p:spPr>
          <a:xfrm rot="-5400000">
            <a:off x="1253713" y="2716138"/>
            <a:ext cx="135000" cy="13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8C063D7B-859C-DA37-2A16-3DA362B14727}"/>
              </a:ext>
            </a:extLst>
          </p:cNvPr>
          <p:cNvSpPr>
            <a:spLocks noGrp="1"/>
          </p:cNvSpPr>
          <p:nvPr>
            <p:ph type="subTitle" idx="1"/>
          </p:nvPr>
        </p:nvSpPr>
        <p:spPr/>
        <p:txBody>
          <a:bodyPr/>
          <a:lstStyle/>
          <a:p>
            <a:endParaRPr lang="en-US"/>
          </a:p>
        </p:txBody>
      </p:sp>
      <p:sp>
        <p:nvSpPr>
          <p:cNvPr id="2" name="TextBox 1">
            <a:extLst>
              <a:ext uri="{FF2B5EF4-FFF2-40B4-BE49-F238E27FC236}">
                <a16:creationId xmlns:a16="http://schemas.microsoft.com/office/drawing/2014/main" id="{C879D9E8-5CC8-1A62-F94F-32FDBF808E2C}"/>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2332D06-57CF-2FF4-56CD-D845FB96119F}"/>
              </a:ext>
            </a:extLst>
          </p:cNvPr>
          <p:cNvSpPr txBox="1"/>
          <p:nvPr/>
        </p:nvSpPr>
        <p:spPr>
          <a:xfrm>
            <a:off x="941115" y="1126027"/>
            <a:ext cx="6795247" cy="954107"/>
          </a:xfrm>
          <a:prstGeom prst="rect">
            <a:avLst/>
          </a:prstGeom>
          <a:noFill/>
        </p:spPr>
        <p:txBody>
          <a:bodyPr wrap="square" rtlCol="0">
            <a:spAutoFit/>
          </a:bodyPr>
          <a:lstStyle/>
          <a:p>
            <a:pPr marL="285750" indent="-285750">
              <a:buClr>
                <a:schemeClr val="accent1"/>
              </a:buClr>
              <a:buFont typeface="Symbol" panose="05050102010706020507" pitchFamily="18" charset="2"/>
              <a:buChar char="·"/>
            </a:pPr>
            <a:r>
              <a:rPr lang="vi-VN">
                <a:latin typeface="Chivo" panose="020B0604020202020204" charset="0"/>
                <a:ea typeface="Chivo" panose="020B0604020202020204" charset="0"/>
                <a:cs typeface="Chivo" panose="020B0604020202020204" charset="0"/>
              </a:rPr>
              <a:t>Bộ dataset được lấy từ Kaggle</a:t>
            </a:r>
            <a:r>
              <a:rPr lang="en-US">
                <a:latin typeface="Chivo" panose="020B0604020202020204" charset="0"/>
                <a:ea typeface="Chivo" panose="020B0604020202020204" charset="0"/>
                <a:cs typeface="Chivo" panose="020B0604020202020204" charset="0"/>
              </a:rPr>
              <a:t>: </a:t>
            </a:r>
            <a:r>
              <a:rPr lang="vi-VN">
                <a:latin typeface="Chivo" panose="020B0604020202020204" charset="0"/>
                <a:ea typeface="Chivo" panose="020B0604020202020204" charset="0"/>
                <a:cs typeface="Chivo" panose="020B0604020202020204" charset="0"/>
                <a:hlinkClick r:id="rId3"/>
              </a:rPr>
              <a:t>face-mask-detection</a:t>
            </a:r>
            <a:endParaRPr lang="en-US">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vi-VN">
                <a:latin typeface="Chivo" panose="020B0604020202020204" charset="0"/>
                <a:ea typeface="Chivo" panose="020B0604020202020204" charset="0"/>
                <a:cs typeface="Chivo" panose="020B0604020202020204" charset="0"/>
              </a:rPr>
              <a:t>Gồm 853 ảnh với 3 class: </a:t>
            </a:r>
            <a:r>
              <a:rPr lang="vi-VN" b="1">
                <a:latin typeface="Chivo" panose="020B0604020202020204" charset="0"/>
                <a:ea typeface="Chivo" panose="020B0604020202020204" charset="0"/>
                <a:cs typeface="Chivo" panose="020B0604020202020204" charset="0"/>
              </a:rPr>
              <a:t>With mask;Without mask; Mask </a:t>
            </a:r>
            <a:r>
              <a:rPr lang="en-US" b="1">
                <a:latin typeface="Chivo" panose="020B0604020202020204" charset="0"/>
                <a:ea typeface="Chivo" panose="020B0604020202020204" charset="0"/>
                <a:cs typeface="Chivo" panose="020B0604020202020204" charset="0"/>
              </a:rPr>
              <a:t>weared incorrect</a:t>
            </a:r>
            <a:endParaRPr lang="vi-VN">
              <a:latin typeface="Chivo" panose="020B0604020202020204" charset="0"/>
              <a:ea typeface="Chivo" panose="020B0604020202020204" charset="0"/>
              <a:cs typeface="Chivo" panose="020B0604020202020204" charset="0"/>
            </a:endParaRPr>
          </a:p>
          <a:p>
            <a:endParaRPr lang="en-US"/>
          </a:p>
        </p:txBody>
      </p:sp>
      <p:pic>
        <p:nvPicPr>
          <p:cNvPr id="4" name="Picture 3">
            <a:extLst>
              <a:ext uri="{FF2B5EF4-FFF2-40B4-BE49-F238E27FC236}">
                <a16:creationId xmlns:a16="http://schemas.microsoft.com/office/drawing/2014/main" id="{726C117A-B502-3A89-19E7-CDD06ED7C874}"/>
              </a:ext>
            </a:extLst>
          </p:cNvPr>
          <p:cNvPicPr>
            <a:picLocks noChangeAspect="1"/>
          </p:cNvPicPr>
          <p:nvPr/>
        </p:nvPicPr>
        <p:blipFill rotWithShape="1">
          <a:blip r:embed="rId4"/>
          <a:srcRect l="1471" r="4228"/>
          <a:stretch/>
        </p:blipFill>
        <p:spPr>
          <a:xfrm>
            <a:off x="260604" y="2200201"/>
            <a:ext cx="8622792" cy="2222696"/>
          </a:xfrm>
          <a:prstGeom prst="rect">
            <a:avLst/>
          </a:prstGeom>
        </p:spPr>
      </p:pic>
      <p:sp>
        <p:nvSpPr>
          <p:cNvPr id="3" name="TextBox 2">
            <a:extLst>
              <a:ext uri="{FF2B5EF4-FFF2-40B4-BE49-F238E27FC236}">
                <a16:creationId xmlns:a16="http://schemas.microsoft.com/office/drawing/2014/main" id="{41ECBE86-A732-DB2D-8FA0-1DAE2233001A}"/>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Cải tiến Dataset</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2332D06-57CF-2FF4-56CD-D845FB96119F}"/>
              </a:ext>
            </a:extLst>
          </p:cNvPr>
          <p:cNvSpPr txBox="1"/>
          <p:nvPr/>
        </p:nvSpPr>
        <p:spPr>
          <a:xfrm>
            <a:off x="854029" y="910443"/>
            <a:ext cx="6795247" cy="1384995"/>
          </a:xfrm>
          <a:prstGeom prst="rect">
            <a:avLst/>
          </a:prstGeom>
          <a:noFill/>
        </p:spPr>
        <p:txBody>
          <a:bodyPr wrap="square" rtlCol="0">
            <a:spAutoFit/>
          </a:bodyPr>
          <a:lstStyle/>
          <a:p>
            <a:pPr marL="285750" indent="-285750">
              <a:buClr>
                <a:schemeClr val="accent1"/>
              </a:buClr>
              <a:buFont typeface="Symbol" panose="05050102010706020507" pitchFamily="18" charset="2"/>
              <a:buChar char="·"/>
            </a:pPr>
            <a:endParaRPr lang="vi-VN">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vi-VN">
                <a:latin typeface="Chivo" panose="020B0604020202020204" charset="0"/>
                <a:ea typeface="Chivo" panose="020B0604020202020204" charset="0"/>
                <a:cs typeface="Chivo" panose="020B0604020202020204" charset="0"/>
              </a:rPr>
              <a:t>100 images với nhiều dáng khẩu trang khác nhau</a:t>
            </a:r>
            <a:endParaRPr lang="en-US">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endParaRPr lang="en-US">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vi-VN">
                <a:latin typeface="Chivo" panose="020B0604020202020204" charset="0"/>
                <a:ea typeface="Chivo" panose="020B0604020202020204" charset="0"/>
                <a:cs typeface="Chivo" panose="020B0604020202020204" charset="0"/>
              </a:rPr>
              <a:t>Sử dụng Roboflow</a:t>
            </a:r>
            <a:r>
              <a:rPr lang="en-US">
                <a:latin typeface="Chivo" panose="020B0604020202020204" charset="0"/>
                <a:ea typeface="Chivo" panose="020B0604020202020204" charset="0"/>
                <a:cs typeface="Chivo" panose="020B0604020202020204" charset="0"/>
              </a:rPr>
              <a:t> để gán nhãn dữ liệu</a:t>
            </a:r>
          </a:p>
          <a:p>
            <a:pPr marL="285750" indent="-285750">
              <a:buClr>
                <a:schemeClr val="accent1"/>
              </a:buClr>
              <a:buFont typeface="Symbol" panose="05050102010706020507" pitchFamily="18" charset="2"/>
              <a:buChar char="·"/>
            </a:pPr>
            <a:endParaRPr lang="vi-VN">
              <a:latin typeface="Chivo" panose="020B0604020202020204" charset="0"/>
              <a:ea typeface="Chivo" panose="020B0604020202020204" charset="0"/>
              <a:cs typeface="Chivo" panose="020B0604020202020204" charset="0"/>
            </a:endParaRPr>
          </a:p>
          <a:p>
            <a:endParaRPr lang="en-US"/>
          </a:p>
        </p:txBody>
      </p:sp>
      <p:sp>
        <p:nvSpPr>
          <p:cNvPr id="3" name="TextBox 2">
            <a:extLst>
              <a:ext uri="{FF2B5EF4-FFF2-40B4-BE49-F238E27FC236}">
                <a16:creationId xmlns:a16="http://schemas.microsoft.com/office/drawing/2014/main" id="{41ECBE86-A732-DB2D-8FA0-1DAE2233001A}"/>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27</a:t>
            </a:r>
          </a:p>
        </p:txBody>
      </p:sp>
      <p:pic>
        <p:nvPicPr>
          <p:cNvPr id="6" name="Picture 5" descr="A person wearing a mask&#10;&#10;Description automatically generated with medium confidence">
            <a:extLst>
              <a:ext uri="{FF2B5EF4-FFF2-40B4-BE49-F238E27FC236}">
                <a16:creationId xmlns:a16="http://schemas.microsoft.com/office/drawing/2014/main" id="{CAE5A1E8-E05B-2E38-0C5E-D39B1BAD2EA6}"/>
              </a:ext>
            </a:extLst>
          </p:cNvPr>
          <p:cNvPicPr>
            <a:picLocks noChangeAspect="1"/>
          </p:cNvPicPr>
          <p:nvPr/>
        </p:nvPicPr>
        <p:blipFill>
          <a:blip r:embed="rId3"/>
          <a:stretch>
            <a:fillRect/>
          </a:stretch>
        </p:blipFill>
        <p:spPr>
          <a:xfrm>
            <a:off x="389800" y="2080134"/>
            <a:ext cx="2398733" cy="2398733"/>
          </a:xfrm>
          <a:prstGeom prst="rect">
            <a:avLst/>
          </a:prstGeom>
        </p:spPr>
      </p:pic>
      <p:pic>
        <p:nvPicPr>
          <p:cNvPr id="10" name="Picture 9" descr="A collage of women wearing masks&#10;&#10;Description automatically generated with low confidence">
            <a:extLst>
              <a:ext uri="{FF2B5EF4-FFF2-40B4-BE49-F238E27FC236}">
                <a16:creationId xmlns:a16="http://schemas.microsoft.com/office/drawing/2014/main" id="{C32AE16A-CE51-89BF-4E61-8687C30016C8}"/>
              </a:ext>
            </a:extLst>
          </p:cNvPr>
          <p:cNvPicPr>
            <a:picLocks noChangeAspect="1"/>
          </p:cNvPicPr>
          <p:nvPr/>
        </p:nvPicPr>
        <p:blipFill>
          <a:blip r:embed="rId4"/>
          <a:stretch>
            <a:fillRect/>
          </a:stretch>
        </p:blipFill>
        <p:spPr>
          <a:xfrm>
            <a:off x="5460018" y="2325940"/>
            <a:ext cx="3390430" cy="1907117"/>
          </a:xfrm>
          <a:prstGeom prst="rect">
            <a:avLst/>
          </a:prstGeom>
        </p:spPr>
      </p:pic>
      <p:pic>
        <p:nvPicPr>
          <p:cNvPr id="12" name="Picture 11" descr="A person wearing a mask&#10;&#10;Description automatically generated">
            <a:extLst>
              <a:ext uri="{FF2B5EF4-FFF2-40B4-BE49-F238E27FC236}">
                <a16:creationId xmlns:a16="http://schemas.microsoft.com/office/drawing/2014/main" id="{E5FAD708-7032-107F-B358-E46B1811007D}"/>
              </a:ext>
            </a:extLst>
          </p:cNvPr>
          <p:cNvPicPr>
            <a:picLocks noChangeAspect="1"/>
          </p:cNvPicPr>
          <p:nvPr/>
        </p:nvPicPr>
        <p:blipFill>
          <a:blip r:embed="rId5"/>
          <a:stretch>
            <a:fillRect/>
          </a:stretch>
        </p:blipFill>
        <p:spPr>
          <a:xfrm>
            <a:off x="2901656" y="2166917"/>
            <a:ext cx="2445238" cy="2225167"/>
          </a:xfrm>
          <a:prstGeom prst="rect">
            <a:avLst/>
          </a:prstGeom>
        </p:spPr>
      </p:pic>
    </p:spTree>
    <p:extLst>
      <p:ext uri="{BB962C8B-B14F-4D97-AF65-F5344CB8AC3E}">
        <p14:creationId xmlns:p14="http://schemas.microsoft.com/office/powerpoint/2010/main" val="302742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Đánh giá mô hình</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2332D06-57CF-2FF4-56CD-D845FB96119F}"/>
              </a:ext>
            </a:extLst>
          </p:cNvPr>
          <p:cNvSpPr txBox="1"/>
          <p:nvPr/>
        </p:nvSpPr>
        <p:spPr>
          <a:xfrm>
            <a:off x="1223457" y="1005960"/>
            <a:ext cx="6697084" cy="1569660"/>
          </a:xfrm>
          <a:prstGeom prst="rect">
            <a:avLst/>
          </a:prstGeom>
          <a:noFill/>
        </p:spPr>
        <p:txBody>
          <a:bodyPr wrap="square" rtlCol="0">
            <a:spAutoFit/>
          </a:bodyPr>
          <a:lstStyle/>
          <a:p>
            <a:pPr marL="285750" lvl="2" indent="-285750">
              <a:buClr>
                <a:schemeClr val="accent1"/>
              </a:buClr>
              <a:buFont typeface="Arial" panose="020B0604020202020204" pitchFamily="34" charset="0"/>
              <a:buChar char="•"/>
            </a:pPr>
            <a:r>
              <a:rPr lang="vi-VN" sz="1600" b="1" i="0">
                <a:solidFill>
                  <a:srgbClr val="000000"/>
                </a:solidFill>
                <a:effectLst/>
                <a:latin typeface="Chivo" panose="020B0604020202020204" charset="0"/>
                <a:ea typeface="Chivo" panose="020B0604020202020204" charset="0"/>
                <a:cs typeface="Chivo" panose="020B0604020202020204" charset="0"/>
              </a:rPr>
              <a:t>IoU (Intersection over Union)</a:t>
            </a:r>
            <a:br>
              <a:rPr lang="vi-VN" sz="1600" b="0" i="0">
                <a:solidFill>
                  <a:srgbClr val="000000"/>
                </a:solidFill>
                <a:effectLst/>
                <a:latin typeface="Chivo" panose="020B0604020202020204" charset="0"/>
                <a:ea typeface="Chivo" panose="020B0604020202020204" charset="0"/>
                <a:cs typeface="Chivo" panose="020B0604020202020204" charset="0"/>
              </a:rPr>
            </a:br>
            <a:r>
              <a:rPr lang="vi-VN" sz="1600" b="0" i="0">
                <a:solidFill>
                  <a:srgbClr val="000000"/>
                </a:solidFill>
                <a:effectLst/>
                <a:latin typeface="Chivo" panose="020B0604020202020204" charset="0"/>
                <a:ea typeface="Chivo" panose="020B0604020202020204" charset="0"/>
                <a:cs typeface="Chivo" panose="020B0604020202020204" charset="0"/>
              </a:rPr>
              <a:t>Chỉ ra độ khớp giữa bounding box được mô hình dự đoán và ground</a:t>
            </a:r>
            <a:r>
              <a:rPr lang="en-US" sz="1600" b="0" i="0">
                <a:solidFill>
                  <a:srgbClr val="000000"/>
                </a:solidFill>
                <a:effectLst/>
                <a:latin typeface="Chivo" panose="020B0604020202020204" charset="0"/>
                <a:ea typeface="Chivo" panose="020B0604020202020204" charset="0"/>
                <a:cs typeface="Chivo" panose="020B0604020202020204" charset="0"/>
              </a:rPr>
              <a:t> </a:t>
            </a:r>
            <a:r>
              <a:rPr lang="vi-VN" sz="1600" b="0" i="0">
                <a:solidFill>
                  <a:srgbClr val="000000"/>
                </a:solidFill>
                <a:effectLst/>
                <a:latin typeface="Chivo" panose="020B0604020202020204" charset="0"/>
                <a:ea typeface="Chivo" panose="020B0604020202020204" charset="0"/>
                <a:cs typeface="Chivo" panose="020B0604020202020204" charset="0"/>
              </a:rPr>
              <a:t>truth box do con người gán sẵn. Với mỗi ground truth box ta sẽ tiến</a:t>
            </a:r>
            <a:r>
              <a:rPr lang="en-US" sz="1600" b="0" i="0">
                <a:solidFill>
                  <a:srgbClr val="000000"/>
                </a:solidFill>
                <a:effectLst/>
                <a:latin typeface="Chivo" panose="020B0604020202020204" charset="0"/>
                <a:ea typeface="Chivo" panose="020B0604020202020204" charset="0"/>
                <a:cs typeface="Chivo" panose="020B0604020202020204" charset="0"/>
              </a:rPr>
              <a:t> </a:t>
            </a:r>
            <a:r>
              <a:rPr lang="vi-VN" sz="1600" b="0" i="0">
                <a:solidFill>
                  <a:srgbClr val="000000"/>
                </a:solidFill>
                <a:effectLst/>
                <a:latin typeface="Chivo" panose="020B0604020202020204" charset="0"/>
                <a:ea typeface="Chivo" panose="020B0604020202020204" charset="0"/>
                <a:cs typeface="Chivo" panose="020B0604020202020204" charset="0"/>
              </a:rPr>
              <a:t>hành tính IoU với tất cả các bounding box mà mô hình dự đoán</a:t>
            </a:r>
            <a:r>
              <a:rPr lang="vi-VN" sz="1600">
                <a:latin typeface="Chivo" panose="020B0604020202020204" charset="0"/>
                <a:ea typeface="Chivo" panose="020B0604020202020204" charset="0"/>
                <a:cs typeface="Chivo" panose="020B0604020202020204" charset="0"/>
              </a:rPr>
              <a:t> </a:t>
            </a:r>
            <a:br>
              <a:rPr lang="vi-VN" sz="1600">
                <a:latin typeface="Chivo" panose="020B0604020202020204" charset="0"/>
                <a:ea typeface="Chivo" panose="020B0604020202020204" charset="0"/>
                <a:cs typeface="Chivo" panose="020B0604020202020204" charset="0"/>
              </a:rPr>
            </a:br>
            <a:endParaRPr lang="en-US" sz="1600">
              <a:latin typeface="Chivo" panose="020B0604020202020204" charset="0"/>
              <a:ea typeface="Chivo" panose="020B0604020202020204" charset="0"/>
              <a:cs typeface="Chivo" panose="020B0604020202020204" charset="0"/>
            </a:endParaRPr>
          </a:p>
        </p:txBody>
      </p:sp>
      <p:sp>
        <p:nvSpPr>
          <p:cNvPr id="3" name="TextBox 2">
            <a:extLst>
              <a:ext uri="{FF2B5EF4-FFF2-40B4-BE49-F238E27FC236}">
                <a16:creationId xmlns:a16="http://schemas.microsoft.com/office/drawing/2014/main" id="{E57C03C9-9B35-AA51-F8A9-EB92EF73C874}"/>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28</a:t>
            </a:r>
          </a:p>
        </p:txBody>
      </p:sp>
      <p:pic>
        <p:nvPicPr>
          <p:cNvPr id="5" name="Picture 4">
            <a:extLst>
              <a:ext uri="{FF2B5EF4-FFF2-40B4-BE49-F238E27FC236}">
                <a16:creationId xmlns:a16="http://schemas.microsoft.com/office/drawing/2014/main" id="{F80D52B3-4724-6858-92EC-6F1938E7BCD4}"/>
              </a:ext>
            </a:extLst>
          </p:cNvPr>
          <p:cNvPicPr>
            <a:picLocks noChangeAspect="1"/>
          </p:cNvPicPr>
          <p:nvPr/>
        </p:nvPicPr>
        <p:blipFill>
          <a:blip r:embed="rId3"/>
          <a:stretch>
            <a:fillRect/>
          </a:stretch>
        </p:blipFill>
        <p:spPr>
          <a:xfrm>
            <a:off x="2685990" y="2389509"/>
            <a:ext cx="3772017" cy="2388231"/>
          </a:xfrm>
          <a:prstGeom prst="rect">
            <a:avLst/>
          </a:prstGeom>
        </p:spPr>
      </p:pic>
    </p:spTree>
    <p:extLst>
      <p:ext uri="{BB962C8B-B14F-4D97-AF65-F5344CB8AC3E}">
        <p14:creationId xmlns:p14="http://schemas.microsoft.com/office/powerpoint/2010/main" val="448229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Đánh giá mô hình</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2332D06-57CF-2FF4-56CD-D845FB96119F}"/>
              </a:ext>
            </a:extLst>
          </p:cNvPr>
          <p:cNvSpPr txBox="1"/>
          <p:nvPr/>
        </p:nvSpPr>
        <p:spPr>
          <a:xfrm>
            <a:off x="1223457" y="1005960"/>
            <a:ext cx="6697084" cy="107721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600" b="1">
                <a:latin typeface="Chivo" panose="020B0604020202020204" charset="0"/>
                <a:ea typeface="Chivo" panose="020B0604020202020204" charset="0"/>
                <a:cs typeface="Chivo" panose="020B0604020202020204" charset="0"/>
              </a:rPr>
              <a:t>Precision</a:t>
            </a:r>
            <a:endParaRPr lang="vi-VN" sz="1600" b="1">
              <a:latin typeface="Chivo" panose="020B0604020202020204" charset="0"/>
              <a:ea typeface="Chivo" panose="020B0604020202020204" charset="0"/>
              <a:cs typeface="Chivo" panose="020B0604020202020204" charset="0"/>
            </a:endParaRPr>
          </a:p>
          <a:p>
            <a:pPr lvl="2">
              <a:buClr>
                <a:schemeClr val="accent1"/>
              </a:buClr>
            </a:pPr>
            <a:r>
              <a:rPr lang="vi-VN" sz="1600">
                <a:latin typeface="Chivo" panose="020B0604020202020204" charset="0"/>
                <a:ea typeface="Chivo" panose="020B0604020202020204" charset="0"/>
                <a:cs typeface="Chivo" panose="020B0604020202020204" charset="0"/>
              </a:rPr>
              <a:t>Precision là tỷ lệ trường hợp bounding box có IoU ≥ threshold trong</a:t>
            </a:r>
          </a:p>
          <a:p>
            <a:pPr lvl="2">
              <a:buClr>
                <a:schemeClr val="accent1"/>
              </a:buClr>
            </a:pPr>
            <a:r>
              <a:rPr lang="vi-VN" sz="1600">
                <a:latin typeface="Chivo" panose="020B0604020202020204" charset="0"/>
                <a:ea typeface="Chivo" panose="020B0604020202020204" charset="0"/>
                <a:cs typeface="Chivo" panose="020B0604020202020204" charset="0"/>
              </a:rPr>
              <a:t>các bounding box được dự đoán</a:t>
            </a:r>
            <a:br>
              <a:rPr lang="vi-VN" sz="1600">
                <a:latin typeface="Chivo" panose="020B0604020202020204" charset="0"/>
                <a:ea typeface="Chivo" panose="020B0604020202020204" charset="0"/>
                <a:cs typeface="Chivo" panose="020B0604020202020204" charset="0"/>
              </a:rPr>
            </a:br>
            <a:endParaRPr lang="en-US" sz="1600">
              <a:latin typeface="Chivo" panose="020B0604020202020204" charset="0"/>
              <a:ea typeface="Chivo" panose="020B0604020202020204" charset="0"/>
              <a:cs typeface="Chivo" panose="020B0604020202020204" charset="0"/>
            </a:endParaRPr>
          </a:p>
        </p:txBody>
      </p:sp>
      <p:sp>
        <p:nvSpPr>
          <p:cNvPr id="3" name="TextBox 2">
            <a:extLst>
              <a:ext uri="{FF2B5EF4-FFF2-40B4-BE49-F238E27FC236}">
                <a16:creationId xmlns:a16="http://schemas.microsoft.com/office/drawing/2014/main" id="{E57C03C9-9B35-AA51-F8A9-EB92EF73C874}"/>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29</a:t>
            </a:r>
          </a:p>
        </p:txBody>
      </p:sp>
      <p:pic>
        <p:nvPicPr>
          <p:cNvPr id="6" name="Picture 5">
            <a:extLst>
              <a:ext uri="{FF2B5EF4-FFF2-40B4-BE49-F238E27FC236}">
                <a16:creationId xmlns:a16="http://schemas.microsoft.com/office/drawing/2014/main" id="{3B181941-0B93-0BF6-BF81-E82EAB18E7EF}"/>
              </a:ext>
            </a:extLst>
          </p:cNvPr>
          <p:cNvPicPr>
            <a:picLocks noChangeAspect="1"/>
          </p:cNvPicPr>
          <p:nvPr/>
        </p:nvPicPr>
        <p:blipFill>
          <a:blip r:embed="rId3"/>
          <a:stretch>
            <a:fillRect/>
          </a:stretch>
        </p:blipFill>
        <p:spPr>
          <a:xfrm>
            <a:off x="1223457" y="1956267"/>
            <a:ext cx="6526082" cy="1892513"/>
          </a:xfrm>
          <a:prstGeom prst="rect">
            <a:avLst/>
          </a:prstGeom>
        </p:spPr>
      </p:pic>
    </p:spTree>
    <p:extLst>
      <p:ext uri="{BB962C8B-B14F-4D97-AF65-F5344CB8AC3E}">
        <p14:creationId xmlns:p14="http://schemas.microsoft.com/office/powerpoint/2010/main" val="310390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title"/>
          </p:nvPr>
        </p:nvSpPr>
        <p:spPr>
          <a:xfrm>
            <a:off x="777200" y="2064139"/>
            <a:ext cx="7646700" cy="91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Giới thiệu bài toán</a:t>
            </a:r>
            <a:endParaRPr/>
          </a:p>
        </p:txBody>
      </p:sp>
      <p:sp>
        <p:nvSpPr>
          <p:cNvPr id="334" name="Google Shape;334;p41"/>
          <p:cNvSpPr txBox="1">
            <a:spLocks noGrp="1"/>
          </p:cNvSpPr>
          <p:nvPr>
            <p:ph type="title" idx="2"/>
          </p:nvPr>
        </p:nvSpPr>
        <p:spPr>
          <a:xfrm>
            <a:off x="3657600" y="616330"/>
            <a:ext cx="18288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5" name="Google Shape;335;p41"/>
          <p:cNvSpPr/>
          <p:nvPr/>
        </p:nvSpPr>
        <p:spPr>
          <a:xfrm>
            <a:off x="8298143" y="412621"/>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594143" y="4477646"/>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flipH="1">
            <a:off x="3074219" y="3680855"/>
            <a:ext cx="2985900" cy="2985900"/>
          </a:xfrm>
          <a:prstGeom prst="pie">
            <a:avLst>
              <a:gd name="adj1" fmla="val 10807114"/>
              <a:gd name="adj2" fmla="val 2158554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flipH="1">
            <a:off x="3321189" y="3927991"/>
            <a:ext cx="2491800" cy="2491800"/>
          </a:xfrm>
          <a:prstGeom prst="arc">
            <a:avLst>
              <a:gd name="adj1" fmla="val 10808564"/>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1"/>
          <p:cNvSpPr/>
          <p:nvPr/>
        </p:nvSpPr>
        <p:spPr>
          <a:xfrm flipH="1">
            <a:off x="3655634" y="4261981"/>
            <a:ext cx="1823400" cy="1823400"/>
          </a:xfrm>
          <a:prstGeom prst="arc">
            <a:avLst>
              <a:gd name="adj1" fmla="val 10804819"/>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1"/>
          <p:cNvSpPr/>
          <p:nvPr/>
        </p:nvSpPr>
        <p:spPr>
          <a:xfrm flipH="1">
            <a:off x="4022725" y="4629418"/>
            <a:ext cx="1088700" cy="1088700"/>
          </a:xfrm>
          <a:prstGeom prst="arc">
            <a:avLst>
              <a:gd name="adj1" fmla="val 10808508"/>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flipH="1">
            <a:off x="4535092" y="3818913"/>
            <a:ext cx="189000" cy="189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1"/>
          <p:cNvSpPr/>
          <p:nvPr/>
        </p:nvSpPr>
        <p:spPr>
          <a:xfrm flipH="1">
            <a:off x="4848843" y="4261621"/>
            <a:ext cx="126000" cy="12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1"/>
          <p:cNvSpPr/>
          <p:nvPr/>
        </p:nvSpPr>
        <p:spPr>
          <a:xfrm flipH="1">
            <a:off x="594143" y="412621"/>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flipH="1">
            <a:off x="8298143" y="4477646"/>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68F23257-DE75-D5FD-E34A-D83860062B5F}"/>
              </a:ext>
            </a:extLst>
          </p:cNvPr>
          <p:cNvSpPr>
            <a:spLocks noGrp="1"/>
          </p:cNvSpPr>
          <p:nvPr>
            <p:ph type="subTitle" idx="1"/>
          </p:nvPr>
        </p:nvSpPr>
        <p:spPr/>
        <p:txBody>
          <a:bodyPr/>
          <a:lstStyle/>
          <a:p>
            <a:endParaRPr lang="en-US"/>
          </a:p>
        </p:txBody>
      </p:sp>
      <p:sp>
        <p:nvSpPr>
          <p:cNvPr id="5" name="TextBox 4">
            <a:extLst>
              <a:ext uri="{FF2B5EF4-FFF2-40B4-BE49-F238E27FC236}">
                <a16:creationId xmlns:a16="http://schemas.microsoft.com/office/drawing/2014/main" id="{4033D9DD-6A1B-7540-A6D5-BE9569C96664}"/>
              </a:ext>
            </a:extLst>
          </p:cNvPr>
          <p:cNvSpPr txBox="1"/>
          <p:nvPr/>
        </p:nvSpPr>
        <p:spPr>
          <a:xfrm>
            <a:off x="8617238" y="4729338"/>
            <a:ext cx="362170"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Đánh giá mô hình</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2332D06-57CF-2FF4-56CD-D845FB96119F}"/>
              </a:ext>
            </a:extLst>
          </p:cNvPr>
          <p:cNvSpPr txBox="1"/>
          <p:nvPr/>
        </p:nvSpPr>
        <p:spPr>
          <a:xfrm>
            <a:off x="1223457" y="1005960"/>
            <a:ext cx="6697084" cy="107721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vi-VN" sz="1600" b="1">
                <a:latin typeface="Chivo" panose="020B0604020202020204" charset="0"/>
                <a:ea typeface="Chivo" panose="020B0604020202020204" charset="0"/>
                <a:cs typeface="Chivo" panose="020B0604020202020204" charset="0"/>
              </a:rPr>
              <a:t>Recall</a:t>
            </a:r>
            <a:endParaRPr lang="en-US" sz="1600" b="1">
              <a:latin typeface="Chivo" panose="020B0604020202020204" charset="0"/>
              <a:ea typeface="Chivo" panose="020B0604020202020204" charset="0"/>
              <a:cs typeface="Chivo" panose="020B0604020202020204" charset="0"/>
            </a:endParaRPr>
          </a:p>
          <a:p>
            <a:pPr>
              <a:buClr>
                <a:schemeClr val="accent1"/>
              </a:buClr>
            </a:pPr>
            <a:r>
              <a:rPr lang="vi-VN" sz="1600">
                <a:latin typeface="Chivo" panose="020B0604020202020204" charset="0"/>
                <a:ea typeface="Chivo" panose="020B0604020202020204" charset="0"/>
                <a:cs typeface="Chivo" panose="020B0604020202020204" charset="0"/>
              </a:rPr>
              <a:t>Recall là tỷ lệ bounding box được dự đoán có IoU ≥ threshold trên</a:t>
            </a:r>
            <a:r>
              <a:rPr lang="en-US" sz="1600">
                <a:latin typeface="Chivo" panose="020B0604020202020204" charset="0"/>
                <a:ea typeface="Chivo" panose="020B0604020202020204" charset="0"/>
                <a:cs typeface="Chivo" panose="020B0604020202020204" charset="0"/>
              </a:rPr>
              <a:t> </a:t>
            </a:r>
            <a:r>
              <a:rPr lang="vi-VN" sz="1600">
                <a:latin typeface="Chivo" panose="020B0604020202020204" charset="0"/>
                <a:ea typeface="Chivo" panose="020B0604020202020204" charset="0"/>
                <a:cs typeface="Chivo" panose="020B0604020202020204" charset="0"/>
              </a:rPr>
              <a:t>tổng số ground truth</a:t>
            </a:r>
            <a:br>
              <a:rPr lang="vi-VN" sz="1600">
                <a:latin typeface="Chivo" panose="020B0604020202020204" charset="0"/>
                <a:ea typeface="Chivo" panose="020B0604020202020204" charset="0"/>
                <a:cs typeface="Chivo" panose="020B0604020202020204" charset="0"/>
              </a:rPr>
            </a:br>
            <a:endParaRPr lang="en-US" sz="1600">
              <a:latin typeface="Chivo" panose="020B0604020202020204" charset="0"/>
              <a:ea typeface="Chivo" panose="020B0604020202020204" charset="0"/>
              <a:cs typeface="Chivo" panose="020B0604020202020204" charset="0"/>
            </a:endParaRPr>
          </a:p>
        </p:txBody>
      </p:sp>
      <p:sp>
        <p:nvSpPr>
          <p:cNvPr id="3" name="TextBox 2">
            <a:extLst>
              <a:ext uri="{FF2B5EF4-FFF2-40B4-BE49-F238E27FC236}">
                <a16:creationId xmlns:a16="http://schemas.microsoft.com/office/drawing/2014/main" id="{E57C03C9-9B35-AA51-F8A9-EB92EF73C874}"/>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30</a:t>
            </a:r>
          </a:p>
        </p:txBody>
      </p:sp>
      <p:pic>
        <p:nvPicPr>
          <p:cNvPr id="5" name="Picture 4">
            <a:extLst>
              <a:ext uri="{FF2B5EF4-FFF2-40B4-BE49-F238E27FC236}">
                <a16:creationId xmlns:a16="http://schemas.microsoft.com/office/drawing/2014/main" id="{29CAC4D5-F1EC-3879-4EA6-B9D4B1F7B281}"/>
              </a:ext>
            </a:extLst>
          </p:cNvPr>
          <p:cNvPicPr>
            <a:picLocks noChangeAspect="1"/>
          </p:cNvPicPr>
          <p:nvPr/>
        </p:nvPicPr>
        <p:blipFill>
          <a:blip r:embed="rId3"/>
          <a:stretch>
            <a:fillRect/>
          </a:stretch>
        </p:blipFill>
        <p:spPr>
          <a:xfrm>
            <a:off x="1457136" y="2209268"/>
            <a:ext cx="6229726" cy="2149502"/>
          </a:xfrm>
          <a:prstGeom prst="rect">
            <a:avLst/>
          </a:prstGeom>
        </p:spPr>
      </p:pic>
    </p:spTree>
    <p:extLst>
      <p:ext uri="{BB962C8B-B14F-4D97-AF65-F5344CB8AC3E}">
        <p14:creationId xmlns:p14="http://schemas.microsoft.com/office/powerpoint/2010/main" val="2793338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Đánh giá mô hình</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2332D06-57CF-2FF4-56CD-D845FB96119F}"/>
              </a:ext>
            </a:extLst>
          </p:cNvPr>
          <p:cNvSpPr txBox="1"/>
          <p:nvPr/>
        </p:nvSpPr>
        <p:spPr>
          <a:xfrm>
            <a:off x="639984" y="1502972"/>
            <a:ext cx="3723012" cy="227754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vi-VN" b="1">
                <a:latin typeface="Chivo" panose="020B0604020202020204" charset="0"/>
                <a:ea typeface="Chivo" panose="020B0604020202020204" charset="0"/>
                <a:cs typeface="Chivo" panose="020B0604020202020204" charset="0"/>
              </a:rPr>
              <a:t>PR Curve (Precision – Recall Curve) và AP (Average Precision)</a:t>
            </a:r>
            <a:endParaRPr lang="en-US" b="1">
              <a:latin typeface="Chivo" panose="020B0604020202020204" charset="0"/>
              <a:ea typeface="Chivo" panose="020B0604020202020204" charset="0"/>
              <a:cs typeface="Chivo" panose="020B0604020202020204" charset="0"/>
            </a:endParaRPr>
          </a:p>
          <a:p>
            <a:pPr marL="285750" indent="-285750">
              <a:buClr>
                <a:schemeClr val="accent1"/>
              </a:buClr>
              <a:buFont typeface="Arial" panose="020B0604020202020204" pitchFamily="34" charset="0"/>
              <a:buChar char="•"/>
            </a:pPr>
            <a:endParaRPr lang="vi-VN" b="1">
              <a:latin typeface="Chivo" panose="020B0604020202020204" charset="0"/>
              <a:ea typeface="Chivo" panose="020B0604020202020204" charset="0"/>
              <a:cs typeface="Chivo" panose="020B0604020202020204" charset="0"/>
            </a:endParaRPr>
          </a:p>
          <a:p>
            <a:pPr>
              <a:buClr>
                <a:schemeClr val="accent1"/>
              </a:buClr>
            </a:pPr>
            <a:r>
              <a:rPr lang="vi-VN">
                <a:latin typeface="Chivo" panose="020B0604020202020204" charset="0"/>
                <a:ea typeface="Chivo" panose="020B0604020202020204" charset="0"/>
                <a:cs typeface="Chivo" panose="020B0604020202020204" charset="0"/>
              </a:rPr>
              <a:t>Đường cong Precision Recall cho biết sự cân bằng giữa Precision và</a:t>
            </a:r>
            <a:r>
              <a:rPr lang="en-US">
                <a:latin typeface="Chivo" panose="020B0604020202020204" charset="0"/>
                <a:ea typeface="Chivo" panose="020B0604020202020204" charset="0"/>
                <a:cs typeface="Chivo" panose="020B0604020202020204" charset="0"/>
              </a:rPr>
              <a:t> </a:t>
            </a:r>
            <a:r>
              <a:rPr lang="vi-VN">
                <a:latin typeface="Chivo" panose="020B0604020202020204" charset="0"/>
                <a:ea typeface="Chivo" panose="020B0604020202020204" charset="0"/>
                <a:cs typeface="Chivo" panose="020B0604020202020204" charset="0"/>
              </a:rPr>
              <a:t>Recall đối với các giá trị confidence khác nhau.</a:t>
            </a:r>
            <a:endParaRPr lang="en-US">
              <a:latin typeface="Chivo" panose="020B0604020202020204" charset="0"/>
              <a:ea typeface="Chivo" panose="020B0604020202020204" charset="0"/>
              <a:cs typeface="Chivo" panose="020B0604020202020204" charset="0"/>
            </a:endParaRPr>
          </a:p>
          <a:p>
            <a:pPr>
              <a:buClr>
                <a:schemeClr val="accent1"/>
              </a:buClr>
            </a:pPr>
            <a:endParaRPr lang="vi-VN">
              <a:latin typeface="Chivo" panose="020B0604020202020204" charset="0"/>
              <a:ea typeface="Chivo" panose="020B0604020202020204" charset="0"/>
              <a:cs typeface="Chivo" panose="020B0604020202020204" charset="0"/>
            </a:endParaRPr>
          </a:p>
          <a:p>
            <a:pPr>
              <a:buClr>
                <a:schemeClr val="accent1"/>
              </a:buClr>
            </a:pPr>
            <a:r>
              <a:rPr lang="vi-VN">
                <a:latin typeface="Chivo" panose="020B0604020202020204" charset="0"/>
                <a:ea typeface="Chivo" panose="020B0604020202020204" charset="0"/>
                <a:cs typeface="Chivo" panose="020B0604020202020204" charset="0"/>
              </a:rPr>
              <a:t>AP( average precision) chính là phần diện tích phía dưới đường cong</a:t>
            </a:r>
            <a:r>
              <a:rPr lang="en-US">
                <a:latin typeface="Chivo" panose="020B0604020202020204" charset="0"/>
                <a:ea typeface="Chivo" panose="020B0604020202020204" charset="0"/>
                <a:cs typeface="Chivo" panose="020B0604020202020204" charset="0"/>
              </a:rPr>
              <a:t> </a:t>
            </a:r>
            <a:r>
              <a:rPr lang="vi-VN">
                <a:latin typeface="Chivo" panose="020B0604020202020204" charset="0"/>
                <a:ea typeface="Chivo" panose="020B0604020202020204" charset="0"/>
                <a:cs typeface="Chivo" panose="020B0604020202020204" charset="0"/>
              </a:rPr>
              <a:t>PR curve</a:t>
            </a:r>
            <a:br>
              <a:rPr lang="vi-VN" sz="1600">
                <a:latin typeface="Chivo" panose="020B0604020202020204" charset="0"/>
                <a:ea typeface="Chivo" panose="020B0604020202020204" charset="0"/>
                <a:cs typeface="Chivo" panose="020B0604020202020204" charset="0"/>
              </a:rPr>
            </a:br>
            <a:endParaRPr lang="en-US" sz="1600">
              <a:latin typeface="Chivo" panose="020B0604020202020204" charset="0"/>
              <a:ea typeface="Chivo" panose="020B0604020202020204" charset="0"/>
              <a:cs typeface="Chivo" panose="020B0604020202020204" charset="0"/>
            </a:endParaRPr>
          </a:p>
        </p:txBody>
      </p:sp>
      <p:sp>
        <p:nvSpPr>
          <p:cNvPr id="3" name="TextBox 2">
            <a:extLst>
              <a:ext uri="{FF2B5EF4-FFF2-40B4-BE49-F238E27FC236}">
                <a16:creationId xmlns:a16="http://schemas.microsoft.com/office/drawing/2014/main" id="{E57C03C9-9B35-AA51-F8A9-EB92EF73C874}"/>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31</a:t>
            </a:r>
          </a:p>
        </p:txBody>
      </p:sp>
      <p:pic>
        <p:nvPicPr>
          <p:cNvPr id="8" name="Picture 7" descr="A picture containing text, diagram, line, screenshot&#10;&#10;Description automatically generated">
            <a:extLst>
              <a:ext uri="{FF2B5EF4-FFF2-40B4-BE49-F238E27FC236}">
                <a16:creationId xmlns:a16="http://schemas.microsoft.com/office/drawing/2014/main" id="{98727C35-526E-F045-3A1A-F619A506D2CA}"/>
              </a:ext>
            </a:extLst>
          </p:cNvPr>
          <p:cNvPicPr>
            <a:picLocks noChangeAspect="1"/>
          </p:cNvPicPr>
          <p:nvPr/>
        </p:nvPicPr>
        <p:blipFill rotWithShape="1">
          <a:blip r:embed="rId3"/>
          <a:srcRect r="34125"/>
          <a:stretch/>
        </p:blipFill>
        <p:spPr>
          <a:xfrm>
            <a:off x="4616235" y="800294"/>
            <a:ext cx="3500846" cy="3542911"/>
          </a:xfrm>
          <a:prstGeom prst="rect">
            <a:avLst/>
          </a:prstGeom>
        </p:spPr>
      </p:pic>
    </p:spTree>
    <p:extLst>
      <p:ext uri="{BB962C8B-B14F-4D97-AF65-F5344CB8AC3E}">
        <p14:creationId xmlns:p14="http://schemas.microsoft.com/office/powerpoint/2010/main" val="3194337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Đánh giá mô hình</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2332D06-57CF-2FF4-56CD-D845FB96119F}"/>
              </a:ext>
            </a:extLst>
          </p:cNvPr>
          <p:cNvSpPr txBox="1"/>
          <p:nvPr/>
        </p:nvSpPr>
        <p:spPr>
          <a:xfrm>
            <a:off x="1174376" y="1024368"/>
            <a:ext cx="6795247" cy="338554"/>
          </a:xfrm>
          <a:prstGeom prst="rect">
            <a:avLst/>
          </a:prstGeom>
          <a:noFill/>
        </p:spPr>
        <p:txBody>
          <a:bodyPr wrap="square" rtlCol="0">
            <a:spAutoFit/>
          </a:bodyPr>
          <a:lstStyle/>
          <a:p>
            <a:pPr marL="285750" indent="-285750">
              <a:buClr>
                <a:schemeClr val="accent1"/>
              </a:buClr>
              <a:buFont typeface="Symbol" panose="05050102010706020507" pitchFamily="18" charset="2"/>
              <a:buChar char="·"/>
            </a:pPr>
            <a:r>
              <a:rPr lang="vi-VN" sz="1600">
                <a:latin typeface="Chivo" panose="020B0604020202020204" charset="0"/>
                <a:ea typeface="Chivo" panose="020B0604020202020204" charset="0"/>
                <a:cs typeface="Chivo" panose="020B0604020202020204" charset="0"/>
              </a:rPr>
              <a:t>mAP sẽ là trung bình cộng AP của tất cả các class.</a:t>
            </a:r>
            <a:endParaRPr lang="en-US" sz="1600">
              <a:latin typeface="Chivo" panose="020B0604020202020204" charset="0"/>
              <a:ea typeface="Chivo" panose="020B0604020202020204" charset="0"/>
              <a:cs typeface="Chivo" panose="020B0604020202020204" charset="0"/>
            </a:endParaRPr>
          </a:p>
        </p:txBody>
      </p:sp>
      <p:sp>
        <p:nvSpPr>
          <p:cNvPr id="3" name="TextBox 2">
            <a:extLst>
              <a:ext uri="{FF2B5EF4-FFF2-40B4-BE49-F238E27FC236}">
                <a16:creationId xmlns:a16="http://schemas.microsoft.com/office/drawing/2014/main" id="{E57C03C9-9B35-AA51-F8A9-EB92EF73C874}"/>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32</a:t>
            </a:r>
          </a:p>
        </p:txBody>
      </p:sp>
      <p:graphicFrame>
        <p:nvGraphicFramePr>
          <p:cNvPr id="5" name="Table 6">
            <a:extLst>
              <a:ext uri="{FF2B5EF4-FFF2-40B4-BE49-F238E27FC236}">
                <a16:creationId xmlns:a16="http://schemas.microsoft.com/office/drawing/2014/main" id="{F1351B0D-FD9D-7335-7B8C-33D152D0694C}"/>
              </a:ext>
            </a:extLst>
          </p:cNvPr>
          <p:cNvGraphicFramePr>
            <a:graphicFrameLocks noGrp="1"/>
          </p:cNvGraphicFramePr>
          <p:nvPr>
            <p:extLst>
              <p:ext uri="{D42A27DB-BD31-4B8C-83A1-F6EECF244321}">
                <p14:modId xmlns:p14="http://schemas.microsoft.com/office/powerpoint/2010/main" val="4129140222"/>
              </p:ext>
            </p:extLst>
          </p:nvPr>
        </p:nvGraphicFramePr>
        <p:xfrm>
          <a:off x="1611086" y="1906995"/>
          <a:ext cx="5869577" cy="1483360"/>
        </p:xfrm>
        <a:graphic>
          <a:graphicData uri="http://schemas.openxmlformats.org/drawingml/2006/table">
            <a:tbl>
              <a:tblPr firstRow="1" bandRow="1">
                <a:tableStyleId>{3B4B98B0-60AC-42C2-AFA5-B58CD77FA1E5}</a:tableStyleId>
              </a:tblPr>
              <a:tblGrid>
                <a:gridCol w="1805577">
                  <a:extLst>
                    <a:ext uri="{9D8B030D-6E8A-4147-A177-3AD203B41FA5}">
                      <a16:colId xmlns:a16="http://schemas.microsoft.com/office/drawing/2014/main" val="3361406097"/>
                    </a:ext>
                  </a:extLst>
                </a:gridCol>
                <a:gridCol w="2032000">
                  <a:extLst>
                    <a:ext uri="{9D8B030D-6E8A-4147-A177-3AD203B41FA5}">
                      <a16:colId xmlns:a16="http://schemas.microsoft.com/office/drawing/2014/main" val="223373109"/>
                    </a:ext>
                  </a:extLst>
                </a:gridCol>
                <a:gridCol w="2032000">
                  <a:extLst>
                    <a:ext uri="{9D8B030D-6E8A-4147-A177-3AD203B41FA5}">
                      <a16:colId xmlns:a16="http://schemas.microsoft.com/office/drawing/2014/main" val="514175659"/>
                    </a:ext>
                  </a:extLst>
                </a:gridCol>
              </a:tblGrid>
              <a:tr h="370840">
                <a:tc>
                  <a:txBody>
                    <a:bodyPr/>
                    <a:lstStyle/>
                    <a:p>
                      <a:pPr algn="ctr"/>
                      <a:endParaRPr lang="en-US">
                        <a:latin typeface="Chivo" panose="020B0604020202020204" charset="0"/>
                        <a:ea typeface="Chivo" panose="020B0604020202020204" charset="0"/>
                        <a:cs typeface="Chivo" panose="020B0604020202020204" charset="0"/>
                      </a:endParaRPr>
                    </a:p>
                  </a:txBody>
                  <a:tcPr/>
                </a:tc>
                <a:tc>
                  <a:txBody>
                    <a:bodyPr/>
                    <a:lstStyle/>
                    <a:p>
                      <a:pPr algn="ctr"/>
                      <a:r>
                        <a:rPr lang="en-US">
                          <a:latin typeface="Chivo" panose="020B0604020202020204" charset="0"/>
                          <a:ea typeface="Chivo" panose="020B0604020202020204" charset="0"/>
                          <a:cs typeface="Chivo" panose="020B0604020202020204" charset="0"/>
                        </a:rPr>
                        <a:t>Trước</a:t>
                      </a:r>
                    </a:p>
                  </a:txBody>
                  <a:tcPr/>
                </a:tc>
                <a:tc>
                  <a:txBody>
                    <a:bodyPr/>
                    <a:lstStyle/>
                    <a:p>
                      <a:pPr algn="ctr"/>
                      <a:r>
                        <a:rPr lang="en-US">
                          <a:latin typeface="Chivo" panose="020B0604020202020204" charset="0"/>
                          <a:ea typeface="Chivo" panose="020B0604020202020204" charset="0"/>
                          <a:cs typeface="Chivo" panose="020B0604020202020204" charset="0"/>
                        </a:rPr>
                        <a:t>Sau</a:t>
                      </a:r>
                    </a:p>
                  </a:txBody>
                  <a:tcPr/>
                </a:tc>
                <a:extLst>
                  <a:ext uri="{0D108BD9-81ED-4DB2-BD59-A6C34878D82A}">
                    <a16:rowId xmlns:a16="http://schemas.microsoft.com/office/drawing/2014/main" val="397569271"/>
                  </a:ext>
                </a:extLst>
              </a:tr>
              <a:tr h="370840">
                <a:tc>
                  <a:txBody>
                    <a:bodyPr/>
                    <a:lstStyle/>
                    <a:p>
                      <a:pPr algn="ctr"/>
                      <a:r>
                        <a:rPr lang="en-US" b="1">
                          <a:latin typeface="Chivo" panose="020B0604020202020204" charset="0"/>
                          <a:ea typeface="Chivo" panose="020B0604020202020204" charset="0"/>
                          <a:cs typeface="Chivo" panose="020B0604020202020204" charset="0"/>
                        </a:rPr>
                        <a:t>Precision</a:t>
                      </a:r>
                    </a:p>
                  </a:txBody>
                  <a:tcPr/>
                </a:tc>
                <a:tc>
                  <a:txBody>
                    <a:bodyPr/>
                    <a:lstStyle/>
                    <a:p>
                      <a:pPr algn="ctr"/>
                      <a:r>
                        <a:rPr lang="en-US" sz="1400" b="0" i="0" u="none" strike="noStrike" cap="none">
                          <a:solidFill>
                            <a:schemeClr val="tx1"/>
                          </a:solidFill>
                          <a:effectLst/>
                          <a:latin typeface="Chivo" panose="020B0604020202020204" charset="0"/>
                          <a:ea typeface="Chivo" panose="020B0604020202020204" charset="0"/>
                          <a:cs typeface="Chivo" panose="020B0604020202020204" charset="0"/>
                          <a:sym typeface="Arial"/>
                        </a:rPr>
                        <a:t>85.5</a:t>
                      </a:r>
                      <a:endParaRPr lang="en-US">
                        <a:latin typeface="Chivo" panose="020B0604020202020204" charset="0"/>
                        <a:ea typeface="Chivo" panose="020B0604020202020204" charset="0"/>
                        <a:cs typeface="Chivo" panose="020B0604020202020204" charset="0"/>
                      </a:endParaRPr>
                    </a:p>
                  </a:txBody>
                  <a:tcPr/>
                </a:tc>
                <a:tc>
                  <a:txBody>
                    <a:bodyPr/>
                    <a:lstStyle/>
                    <a:p>
                      <a:pPr algn="ctr"/>
                      <a:r>
                        <a:rPr lang="en-US" sz="1400" b="0" i="0" u="none" strike="noStrike" cap="none">
                          <a:solidFill>
                            <a:schemeClr val="tx1"/>
                          </a:solidFill>
                          <a:effectLst/>
                          <a:latin typeface="Chivo" panose="020B0604020202020204" charset="0"/>
                          <a:ea typeface="Chivo" panose="020B0604020202020204" charset="0"/>
                          <a:cs typeface="Chivo" panose="020B0604020202020204" charset="0"/>
                          <a:sym typeface="Arial"/>
                        </a:rPr>
                        <a:t>91.3 </a:t>
                      </a:r>
                      <a:endParaRPr lang="en-US">
                        <a:latin typeface="Chivo" panose="020B0604020202020204" charset="0"/>
                        <a:ea typeface="Chivo" panose="020B0604020202020204" charset="0"/>
                        <a:cs typeface="Chivo" panose="020B0604020202020204" charset="0"/>
                      </a:endParaRPr>
                    </a:p>
                  </a:txBody>
                  <a:tcPr/>
                </a:tc>
                <a:extLst>
                  <a:ext uri="{0D108BD9-81ED-4DB2-BD59-A6C34878D82A}">
                    <a16:rowId xmlns:a16="http://schemas.microsoft.com/office/drawing/2014/main" val="2682004907"/>
                  </a:ext>
                </a:extLst>
              </a:tr>
              <a:tr h="370840">
                <a:tc>
                  <a:txBody>
                    <a:bodyPr/>
                    <a:lstStyle/>
                    <a:p>
                      <a:pPr algn="ctr"/>
                      <a:r>
                        <a:rPr lang="en-US" b="1">
                          <a:latin typeface="Chivo" panose="020B0604020202020204" charset="0"/>
                          <a:ea typeface="Chivo" panose="020B0604020202020204" charset="0"/>
                          <a:cs typeface="Chivo" panose="020B0604020202020204" charset="0"/>
                        </a:rPr>
                        <a:t>Recall</a:t>
                      </a:r>
                    </a:p>
                  </a:txBody>
                  <a:tcPr/>
                </a:tc>
                <a:tc>
                  <a:txBody>
                    <a:bodyPr/>
                    <a:lstStyle/>
                    <a:p>
                      <a:pPr algn="ctr"/>
                      <a:r>
                        <a:rPr lang="en-US" sz="1400" b="0" i="0" u="none" strike="noStrike" cap="none">
                          <a:solidFill>
                            <a:schemeClr val="tx1"/>
                          </a:solidFill>
                          <a:effectLst/>
                          <a:latin typeface="Chivo" panose="020B0604020202020204" charset="0"/>
                          <a:ea typeface="Chivo" panose="020B0604020202020204" charset="0"/>
                          <a:cs typeface="Chivo" panose="020B0604020202020204" charset="0"/>
                          <a:sym typeface="Arial"/>
                        </a:rPr>
                        <a:t>77.1 </a:t>
                      </a:r>
                      <a:endParaRPr lang="en-US">
                        <a:latin typeface="Chivo" panose="020B0604020202020204" charset="0"/>
                        <a:ea typeface="Chivo" panose="020B0604020202020204" charset="0"/>
                        <a:cs typeface="Chivo" panose="020B0604020202020204" charset="0"/>
                      </a:endParaRPr>
                    </a:p>
                  </a:txBody>
                  <a:tcPr/>
                </a:tc>
                <a:tc>
                  <a:txBody>
                    <a:bodyPr/>
                    <a:lstStyle/>
                    <a:p>
                      <a:pPr algn="ctr"/>
                      <a:r>
                        <a:rPr lang="en-US" sz="1400" b="0" i="0" u="none" strike="noStrike" cap="none">
                          <a:solidFill>
                            <a:schemeClr val="tx1"/>
                          </a:solidFill>
                          <a:effectLst/>
                          <a:latin typeface="Chivo" panose="020B0604020202020204" charset="0"/>
                          <a:ea typeface="Chivo" panose="020B0604020202020204" charset="0"/>
                          <a:cs typeface="Chivo" panose="020B0604020202020204" charset="0"/>
                          <a:sym typeface="Arial"/>
                        </a:rPr>
                        <a:t>77.5</a:t>
                      </a:r>
                      <a:endParaRPr lang="en-US">
                        <a:latin typeface="Chivo" panose="020B0604020202020204" charset="0"/>
                        <a:ea typeface="Chivo" panose="020B0604020202020204" charset="0"/>
                        <a:cs typeface="Chivo" panose="020B0604020202020204" charset="0"/>
                      </a:endParaRPr>
                    </a:p>
                  </a:txBody>
                  <a:tcPr/>
                </a:tc>
                <a:extLst>
                  <a:ext uri="{0D108BD9-81ED-4DB2-BD59-A6C34878D82A}">
                    <a16:rowId xmlns:a16="http://schemas.microsoft.com/office/drawing/2014/main" val="3277036537"/>
                  </a:ext>
                </a:extLst>
              </a:tr>
              <a:tr h="370840">
                <a:tc>
                  <a:txBody>
                    <a:bodyPr/>
                    <a:lstStyle/>
                    <a:p>
                      <a:pPr algn="ctr"/>
                      <a:r>
                        <a:rPr lang="en-US" b="1">
                          <a:latin typeface="Chivo" panose="020B0604020202020204" charset="0"/>
                          <a:ea typeface="Chivo" panose="020B0604020202020204" charset="0"/>
                          <a:cs typeface="Chivo" panose="020B0604020202020204" charset="0"/>
                        </a:rPr>
                        <a:t>mAP</a:t>
                      </a:r>
                    </a:p>
                  </a:txBody>
                  <a:tcPr/>
                </a:tc>
                <a:tc>
                  <a:txBody>
                    <a:bodyPr/>
                    <a:lstStyle/>
                    <a:p>
                      <a:pPr algn="ctr"/>
                      <a:r>
                        <a:rPr lang="en-US" sz="1400" b="0" i="0" u="none" strike="noStrike" cap="none">
                          <a:solidFill>
                            <a:schemeClr val="tx1"/>
                          </a:solidFill>
                          <a:effectLst/>
                          <a:latin typeface="Chivo" panose="020B0604020202020204" charset="0"/>
                          <a:ea typeface="Chivo" panose="020B0604020202020204" charset="0"/>
                          <a:cs typeface="Chivo" panose="020B0604020202020204" charset="0"/>
                          <a:sym typeface="Arial"/>
                        </a:rPr>
                        <a:t>82.7</a:t>
                      </a:r>
                      <a:endParaRPr lang="en-US">
                        <a:latin typeface="Chivo" panose="020B0604020202020204" charset="0"/>
                        <a:ea typeface="Chivo" panose="020B0604020202020204" charset="0"/>
                        <a:cs typeface="Chivo" panose="020B0604020202020204" charset="0"/>
                      </a:endParaRPr>
                    </a:p>
                  </a:txBody>
                  <a:tcPr/>
                </a:tc>
                <a:tc>
                  <a:txBody>
                    <a:bodyPr/>
                    <a:lstStyle/>
                    <a:p>
                      <a:pPr algn="ctr"/>
                      <a:r>
                        <a:rPr lang="en-US" sz="1400" b="0" i="0" u="none" strike="noStrike" cap="none">
                          <a:solidFill>
                            <a:schemeClr val="tx1"/>
                          </a:solidFill>
                          <a:effectLst/>
                          <a:latin typeface="Chivo" panose="020B0604020202020204" charset="0"/>
                          <a:ea typeface="Chivo" panose="020B0604020202020204" charset="0"/>
                          <a:cs typeface="Chivo" panose="020B0604020202020204" charset="0"/>
                          <a:sym typeface="Arial"/>
                        </a:rPr>
                        <a:t>87.2</a:t>
                      </a:r>
                      <a:endParaRPr lang="en-US">
                        <a:latin typeface="Chivo" panose="020B0604020202020204" charset="0"/>
                        <a:ea typeface="Chivo" panose="020B0604020202020204" charset="0"/>
                        <a:cs typeface="Chivo" panose="020B0604020202020204" charset="0"/>
                      </a:endParaRPr>
                    </a:p>
                  </a:txBody>
                  <a:tcPr/>
                </a:tc>
                <a:extLst>
                  <a:ext uri="{0D108BD9-81ED-4DB2-BD59-A6C34878D82A}">
                    <a16:rowId xmlns:a16="http://schemas.microsoft.com/office/drawing/2014/main" val="2973877705"/>
                  </a:ext>
                </a:extLst>
              </a:tr>
            </a:tbl>
          </a:graphicData>
        </a:graphic>
      </p:graphicFrame>
    </p:spTree>
    <p:extLst>
      <p:ext uri="{BB962C8B-B14F-4D97-AF65-F5344CB8AC3E}">
        <p14:creationId xmlns:p14="http://schemas.microsoft.com/office/powerpoint/2010/main" val="465132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52D98A7-425B-8B61-A9C8-1C720AC342C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33</a:t>
            </a:r>
          </a:p>
        </p:txBody>
      </p:sp>
      <p:pic>
        <p:nvPicPr>
          <p:cNvPr id="5" name="Picture 4" descr="A collage of a person's face&#10;&#10;Description automatically generated with medium confidence">
            <a:extLst>
              <a:ext uri="{FF2B5EF4-FFF2-40B4-BE49-F238E27FC236}">
                <a16:creationId xmlns:a16="http://schemas.microsoft.com/office/drawing/2014/main" id="{89F4E094-40F9-FE12-5A2A-C9788F3BA348}"/>
              </a:ext>
            </a:extLst>
          </p:cNvPr>
          <p:cNvPicPr>
            <a:picLocks noChangeAspect="1"/>
          </p:cNvPicPr>
          <p:nvPr/>
        </p:nvPicPr>
        <p:blipFill>
          <a:blip r:embed="rId3"/>
          <a:stretch>
            <a:fillRect/>
          </a:stretch>
        </p:blipFill>
        <p:spPr>
          <a:xfrm>
            <a:off x="1705350" y="1259583"/>
            <a:ext cx="5733299" cy="2624333"/>
          </a:xfrm>
          <a:prstGeom prst="rect">
            <a:avLst/>
          </a:prstGeom>
        </p:spPr>
      </p:pic>
    </p:spTree>
    <p:extLst>
      <p:ext uri="{BB962C8B-B14F-4D97-AF65-F5344CB8AC3E}">
        <p14:creationId xmlns:p14="http://schemas.microsoft.com/office/powerpoint/2010/main" val="2765021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52D98A7-425B-8B61-A9C8-1C720AC342C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34</a:t>
            </a:r>
          </a:p>
        </p:txBody>
      </p:sp>
      <p:pic>
        <p:nvPicPr>
          <p:cNvPr id="4" name="Picture 3" descr="A collage of people wearing masks&#10;&#10;Description automatically generated with low confidence">
            <a:extLst>
              <a:ext uri="{FF2B5EF4-FFF2-40B4-BE49-F238E27FC236}">
                <a16:creationId xmlns:a16="http://schemas.microsoft.com/office/drawing/2014/main" id="{2BAB8FB3-203F-2BFD-425B-7330EA9F48B5}"/>
              </a:ext>
            </a:extLst>
          </p:cNvPr>
          <p:cNvPicPr>
            <a:picLocks noChangeAspect="1"/>
          </p:cNvPicPr>
          <p:nvPr/>
        </p:nvPicPr>
        <p:blipFill>
          <a:blip r:embed="rId3"/>
          <a:stretch>
            <a:fillRect/>
          </a:stretch>
        </p:blipFill>
        <p:spPr>
          <a:xfrm>
            <a:off x="941825" y="1305303"/>
            <a:ext cx="7260350" cy="2532893"/>
          </a:xfrm>
          <a:prstGeom prst="rect">
            <a:avLst/>
          </a:prstGeom>
        </p:spPr>
      </p:pic>
    </p:spTree>
    <p:extLst>
      <p:ext uri="{BB962C8B-B14F-4D97-AF65-F5344CB8AC3E}">
        <p14:creationId xmlns:p14="http://schemas.microsoft.com/office/powerpoint/2010/main" val="2076708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52D98A7-425B-8B61-A9C8-1C720AC342C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35</a:t>
            </a:r>
          </a:p>
        </p:txBody>
      </p:sp>
      <p:pic>
        <p:nvPicPr>
          <p:cNvPr id="4" name="Picture 3" descr="A picture containing screenshot, cartoon, chair, person&#10;&#10;Description automatically generated">
            <a:extLst>
              <a:ext uri="{FF2B5EF4-FFF2-40B4-BE49-F238E27FC236}">
                <a16:creationId xmlns:a16="http://schemas.microsoft.com/office/drawing/2014/main" id="{2A10EEF9-B2E3-176B-9673-1A67ED7EC89F}"/>
              </a:ext>
            </a:extLst>
          </p:cNvPr>
          <p:cNvPicPr>
            <a:picLocks noChangeAspect="1"/>
          </p:cNvPicPr>
          <p:nvPr/>
        </p:nvPicPr>
        <p:blipFill>
          <a:blip r:embed="rId3"/>
          <a:stretch>
            <a:fillRect/>
          </a:stretch>
        </p:blipFill>
        <p:spPr>
          <a:xfrm>
            <a:off x="1801362" y="1259583"/>
            <a:ext cx="5541275" cy="2624333"/>
          </a:xfrm>
          <a:prstGeom prst="rect">
            <a:avLst/>
          </a:prstGeom>
        </p:spPr>
      </p:pic>
    </p:spTree>
    <p:extLst>
      <p:ext uri="{BB962C8B-B14F-4D97-AF65-F5344CB8AC3E}">
        <p14:creationId xmlns:p14="http://schemas.microsoft.com/office/powerpoint/2010/main" val="4148944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52D98A7-425B-8B61-A9C8-1C720AC342C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36</a:t>
            </a:r>
          </a:p>
        </p:txBody>
      </p:sp>
      <p:pic>
        <p:nvPicPr>
          <p:cNvPr id="4" name="Picture 3" descr="A picture containing clothing, footwear, person, screenshot&#10;&#10;Description automatically generated">
            <a:extLst>
              <a:ext uri="{FF2B5EF4-FFF2-40B4-BE49-F238E27FC236}">
                <a16:creationId xmlns:a16="http://schemas.microsoft.com/office/drawing/2014/main" id="{76CB5E5E-CD17-93BE-5BF8-47ED3E8D92CF}"/>
              </a:ext>
            </a:extLst>
          </p:cNvPr>
          <p:cNvPicPr>
            <a:picLocks noChangeAspect="1"/>
          </p:cNvPicPr>
          <p:nvPr/>
        </p:nvPicPr>
        <p:blipFill>
          <a:blip r:embed="rId3"/>
          <a:stretch>
            <a:fillRect/>
          </a:stretch>
        </p:blipFill>
        <p:spPr>
          <a:xfrm>
            <a:off x="941825" y="1305303"/>
            <a:ext cx="7260350" cy="2532893"/>
          </a:xfrm>
          <a:prstGeom prst="rect">
            <a:avLst/>
          </a:prstGeom>
        </p:spPr>
      </p:pic>
    </p:spTree>
    <p:extLst>
      <p:ext uri="{BB962C8B-B14F-4D97-AF65-F5344CB8AC3E}">
        <p14:creationId xmlns:p14="http://schemas.microsoft.com/office/powerpoint/2010/main" val="1223832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clothing, person, screenshot, crowd&#10;&#10;Description automatically generated">
            <a:extLst>
              <a:ext uri="{FF2B5EF4-FFF2-40B4-BE49-F238E27FC236}">
                <a16:creationId xmlns:a16="http://schemas.microsoft.com/office/drawing/2014/main" id="{DA06583E-6C62-A15D-41F1-9796A407F949}"/>
              </a:ext>
            </a:extLst>
          </p:cNvPr>
          <p:cNvPicPr>
            <a:picLocks noChangeAspect="1"/>
          </p:cNvPicPr>
          <p:nvPr/>
        </p:nvPicPr>
        <p:blipFill>
          <a:blip r:embed="rId3"/>
          <a:stretch>
            <a:fillRect/>
          </a:stretch>
        </p:blipFill>
        <p:spPr>
          <a:xfrm>
            <a:off x="941825" y="1305303"/>
            <a:ext cx="7260350" cy="2532893"/>
          </a:xfrm>
          <a:prstGeom prst="rect">
            <a:avLst/>
          </a:prstGeom>
        </p:spPr>
      </p:pic>
      <p:sp>
        <p:nvSpPr>
          <p:cNvPr id="2" name="TextBox 1">
            <a:extLst>
              <a:ext uri="{FF2B5EF4-FFF2-40B4-BE49-F238E27FC236}">
                <a16:creationId xmlns:a16="http://schemas.microsoft.com/office/drawing/2014/main" id="{C52D98A7-425B-8B61-A9C8-1C720AC342C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37</a:t>
            </a:r>
          </a:p>
        </p:txBody>
      </p:sp>
    </p:spTree>
    <p:extLst>
      <p:ext uri="{BB962C8B-B14F-4D97-AF65-F5344CB8AC3E}">
        <p14:creationId xmlns:p14="http://schemas.microsoft.com/office/powerpoint/2010/main" val="4217373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52D98A7-425B-8B61-A9C8-1C720AC342C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38</a:t>
            </a:r>
          </a:p>
        </p:txBody>
      </p:sp>
      <p:pic>
        <p:nvPicPr>
          <p:cNvPr id="7" name="Picture 6" descr="A close-up of a person's face&#10;&#10;Description automatically generated with low confidence">
            <a:extLst>
              <a:ext uri="{FF2B5EF4-FFF2-40B4-BE49-F238E27FC236}">
                <a16:creationId xmlns:a16="http://schemas.microsoft.com/office/drawing/2014/main" id="{44A1BFE3-A03B-3542-A30A-20E09EFE5B36}"/>
              </a:ext>
            </a:extLst>
          </p:cNvPr>
          <p:cNvPicPr>
            <a:picLocks noChangeAspect="1"/>
          </p:cNvPicPr>
          <p:nvPr/>
        </p:nvPicPr>
        <p:blipFill>
          <a:blip r:embed="rId3"/>
          <a:stretch>
            <a:fillRect/>
          </a:stretch>
        </p:blipFill>
        <p:spPr>
          <a:xfrm>
            <a:off x="664108" y="1320541"/>
            <a:ext cx="7815784" cy="3068577"/>
          </a:xfrm>
          <a:prstGeom prst="rect">
            <a:avLst/>
          </a:prstGeom>
        </p:spPr>
      </p:pic>
    </p:spTree>
    <p:extLst>
      <p:ext uri="{BB962C8B-B14F-4D97-AF65-F5344CB8AC3E}">
        <p14:creationId xmlns:p14="http://schemas.microsoft.com/office/powerpoint/2010/main" val="1718649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52D98A7-425B-8B61-A9C8-1C720AC342C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39</a:t>
            </a:r>
          </a:p>
        </p:txBody>
      </p:sp>
      <p:pic>
        <p:nvPicPr>
          <p:cNvPr id="4" name="Picture 3" descr="A collage of a person wearing a mask&#10;&#10;Description automatically generated with low confidence">
            <a:extLst>
              <a:ext uri="{FF2B5EF4-FFF2-40B4-BE49-F238E27FC236}">
                <a16:creationId xmlns:a16="http://schemas.microsoft.com/office/drawing/2014/main" id="{70673EFD-DB96-D3B9-EBF1-E2444691B9B7}"/>
              </a:ext>
            </a:extLst>
          </p:cNvPr>
          <p:cNvPicPr>
            <a:picLocks noChangeAspect="1"/>
          </p:cNvPicPr>
          <p:nvPr/>
        </p:nvPicPr>
        <p:blipFill>
          <a:blip r:embed="rId3"/>
          <a:stretch>
            <a:fillRect/>
          </a:stretch>
        </p:blipFill>
        <p:spPr>
          <a:xfrm>
            <a:off x="1003560" y="1233457"/>
            <a:ext cx="7136879" cy="2981491"/>
          </a:xfrm>
          <a:prstGeom prst="rect">
            <a:avLst/>
          </a:prstGeom>
        </p:spPr>
      </p:pic>
    </p:spTree>
    <p:extLst>
      <p:ext uri="{BB962C8B-B14F-4D97-AF65-F5344CB8AC3E}">
        <p14:creationId xmlns:p14="http://schemas.microsoft.com/office/powerpoint/2010/main" val="1621464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t>
            </a:r>
            <a:r>
              <a:rPr lang="en"/>
              <a:t>iới thiệu bài toán</a:t>
            </a:r>
            <a:endParaRPr/>
          </a:p>
        </p:txBody>
      </p:sp>
      <p:sp>
        <p:nvSpPr>
          <p:cNvPr id="376" name="Google Shape;376;p44"/>
          <p:cNvSpPr/>
          <p:nvPr/>
        </p:nvSpPr>
        <p:spPr>
          <a:xfrm>
            <a:off x="8716189" y="233471"/>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10D70E3F-3756-EE30-FE91-2BDAA785AC93}"/>
              </a:ext>
            </a:extLst>
          </p:cNvPr>
          <p:cNvSpPr txBox="1"/>
          <p:nvPr/>
        </p:nvSpPr>
        <p:spPr>
          <a:xfrm>
            <a:off x="820116" y="1174686"/>
            <a:ext cx="3303649" cy="2800767"/>
          </a:xfrm>
          <a:prstGeom prst="rect">
            <a:avLst/>
          </a:prstGeom>
          <a:noFill/>
        </p:spPr>
        <p:txBody>
          <a:bodyPr wrap="square" rtlCol="0">
            <a:spAutoFit/>
          </a:bodyPr>
          <a:lstStyle/>
          <a:p>
            <a:r>
              <a:rPr lang="vi-VN" sz="1600">
                <a:latin typeface="Chivo" panose="020B0604020202020204" charset="0"/>
                <a:ea typeface="Chivo" panose="020B0604020202020204" charset="0"/>
                <a:cs typeface="Chivo" panose="020B0604020202020204" charset="0"/>
              </a:rPr>
              <a:t>Để giúp việc kiểm soát được tốt hơn tại các siêu thị, cửa hàng, nhà hàng và những nơi công cộng nên bài toán </a:t>
            </a:r>
            <a:r>
              <a:rPr lang="vi-VN" sz="1600" b="1">
                <a:latin typeface="Chivo" panose="020B0604020202020204" charset="0"/>
                <a:ea typeface="Chivo" panose="020B0604020202020204" charset="0"/>
                <a:cs typeface="Chivo" panose="020B0604020202020204" charset="0"/>
              </a:rPr>
              <a:t>“</a:t>
            </a:r>
            <a:r>
              <a:rPr lang="en-US" sz="1600" b="1">
                <a:latin typeface="Chivo" panose="020B0604020202020204" charset="0"/>
                <a:ea typeface="Chivo" panose="020B0604020202020204" charset="0"/>
                <a:cs typeface="Chivo" panose="020B0604020202020204" charset="0"/>
              </a:rPr>
              <a:t>Phát hiện </a:t>
            </a:r>
            <a:r>
              <a:rPr lang="vi-VN" sz="1600" b="1">
                <a:latin typeface="Chivo" panose="020B0604020202020204" charset="0"/>
                <a:ea typeface="Chivo" panose="020B0604020202020204" charset="0"/>
                <a:cs typeface="Chivo" panose="020B0604020202020204" charset="0"/>
              </a:rPr>
              <a:t>người đeo khẩu trang” </a:t>
            </a:r>
            <a:r>
              <a:rPr lang="vi-VN" sz="1600">
                <a:latin typeface="Chivo" panose="020B0604020202020204" charset="0"/>
                <a:ea typeface="Chivo" panose="020B0604020202020204" charset="0"/>
                <a:cs typeface="Chivo" panose="020B0604020202020204" charset="0"/>
              </a:rPr>
              <a:t>đã ra đời vì muốn việc theo dõi, giám sát các đối tượng không tuân thủ đúng quy tắc phòng ngừa dịch bệnh, giảm được phần nào lo ngại mà không làm lây nhiễm dịch bệnh trong cộng đồng. </a:t>
            </a:r>
            <a:endParaRPr lang="en-US" sz="1600"/>
          </a:p>
        </p:txBody>
      </p:sp>
      <p:pic>
        <p:nvPicPr>
          <p:cNvPr id="11" name="Picture 10">
            <a:extLst>
              <a:ext uri="{FF2B5EF4-FFF2-40B4-BE49-F238E27FC236}">
                <a16:creationId xmlns:a16="http://schemas.microsoft.com/office/drawing/2014/main" id="{03D25561-B510-5C15-1670-5821BA522100}"/>
              </a:ext>
            </a:extLst>
          </p:cNvPr>
          <p:cNvPicPr>
            <a:picLocks noChangeAspect="1"/>
          </p:cNvPicPr>
          <p:nvPr/>
        </p:nvPicPr>
        <p:blipFill>
          <a:blip r:embed="rId3"/>
          <a:stretch>
            <a:fillRect/>
          </a:stretch>
        </p:blipFill>
        <p:spPr>
          <a:xfrm>
            <a:off x="4374851" y="1222033"/>
            <a:ext cx="4049149" cy="2699433"/>
          </a:xfrm>
          <a:prstGeom prst="rect">
            <a:avLst/>
          </a:prstGeom>
        </p:spPr>
      </p:pic>
      <p:sp>
        <p:nvSpPr>
          <p:cNvPr id="4" name="TextBox 3">
            <a:extLst>
              <a:ext uri="{FF2B5EF4-FFF2-40B4-BE49-F238E27FC236}">
                <a16:creationId xmlns:a16="http://schemas.microsoft.com/office/drawing/2014/main" id="{1CCCE962-B9EF-F867-F21C-E88364EB2428}"/>
              </a:ext>
            </a:extLst>
          </p:cNvPr>
          <p:cNvSpPr txBox="1"/>
          <p:nvPr/>
        </p:nvSpPr>
        <p:spPr>
          <a:xfrm>
            <a:off x="8617238" y="4729338"/>
            <a:ext cx="362170"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4</a:t>
            </a:r>
          </a:p>
        </p:txBody>
      </p:sp>
    </p:spTree>
    <p:extLst>
      <p:ext uri="{BB962C8B-B14F-4D97-AF65-F5344CB8AC3E}">
        <p14:creationId xmlns:p14="http://schemas.microsoft.com/office/powerpoint/2010/main" val="552501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52D98A7-425B-8B61-A9C8-1C720AC342C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40</a:t>
            </a:r>
          </a:p>
        </p:txBody>
      </p:sp>
      <p:pic>
        <p:nvPicPr>
          <p:cNvPr id="4" name="Picture 3" descr="A collage of a person wearing a mask&#10;&#10;Description automatically generated with low confidence">
            <a:extLst>
              <a:ext uri="{FF2B5EF4-FFF2-40B4-BE49-F238E27FC236}">
                <a16:creationId xmlns:a16="http://schemas.microsoft.com/office/drawing/2014/main" id="{AD9F1F2B-B199-E834-0ADC-1010AE8E4270}"/>
              </a:ext>
            </a:extLst>
          </p:cNvPr>
          <p:cNvPicPr>
            <a:picLocks noChangeAspect="1"/>
          </p:cNvPicPr>
          <p:nvPr/>
        </p:nvPicPr>
        <p:blipFill>
          <a:blip r:embed="rId3"/>
          <a:stretch>
            <a:fillRect/>
          </a:stretch>
        </p:blipFill>
        <p:spPr>
          <a:xfrm>
            <a:off x="816680" y="1436641"/>
            <a:ext cx="7510639" cy="2270218"/>
          </a:xfrm>
          <a:prstGeom prst="rect">
            <a:avLst/>
          </a:prstGeom>
        </p:spPr>
      </p:pic>
    </p:spTree>
    <p:extLst>
      <p:ext uri="{BB962C8B-B14F-4D97-AF65-F5344CB8AC3E}">
        <p14:creationId xmlns:p14="http://schemas.microsoft.com/office/powerpoint/2010/main" val="2251047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52D98A7-425B-8B61-A9C8-1C720AC342C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41</a:t>
            </a:r>
          </a:p>
        </p:txBody>
      </p:sp>
      <p:pic>
        <p:nvPicPr>
          <p:cNvPr id="5" name="Picture 4" descr="A collage of a person wearing a mask&#10;&#10;Description automatically generated with medium confidence">
            <a:extLst>
              <a:ext uri="{FF2B5EF4-FFF2-40B4-BE49-F238E27FC236}">
                <a16:creationId xmlns:a16="http://schemas.microsoft.com/office/drawing/2014/main" id="{6EC55B43-ECF2-49C5-1F41-79D2BB275EE2}"/>
              </a:ext>
            </a:extLst>
          </p:cNvPr>
          <p:cNvPicPr>
            <a:picLocks noChangeAspect="1"/>
          </p:cNvPicPr>
          <p:nvPr/>
        </p:nvPicPr>
        <p:blipFill>
          <a:blip r:embed="rId3"/>
          <a:stretch>
            <a:fillRect/>
          </a:stretch>
        </p:blipFill>
        <p:spPr>
          <a:xfrm>
            <a:off x="1134061" y="1303126"/>
            <a:ext cx="6875877" cy="2868280"/>
          </a:xfrm>
          <a:prstGeom prst="rect">
            <a:avLst/>
          </a:prstGeom>
        </p:spPr>
      </p:pic>
    </p:spTree>
    <p:extLst>
      <p:ext uri="{BB962C8B-B14F-4D97-AF65-F5344CB8AC3E}">
        <p14:creationId xmlns:p14="http://schemas.microsoft.com/office/powerpoint/2010/main" val="2963508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52D98A7-425B-8B61-A9C8-1C720AC342CE}"/>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42</a:t>
            </a:r>
          </a:p>
        </p:txBody>
      </p:sp>
      <p:pic>
        <p:nvPicPr>
          <p:cNvPr id="4" name="Picture 3" descr="A collage of two people&#10;&#10;Description automatically generated with medium confidence">
            <a:extLst>
              <a:ext uri="{FF2B5EF4-FFF2-40B4-BE49-F238E27FC236}">
                <a16:creationId xmlns:a16="http://schemas.microsoft.com/office/drawing/2014/main" id="{A58CA388-DD7B-6628-1F45-81D7B9CDA344}"/>
              </a:ext>
            </a:extLst>
          </p:cNvPr>
          <p:cNvPicPr>
            <a:picLocks noChangeAspect="1"/>
          </p:cNvPicPr>
          <p:nvPr/>
        </p:nvPicPr>
        <p:blipFill>
          <a:blip r:embed="rId3"/>
          <a:stretch>
            <a:fillRect/>
          </a:stretch>
        </p:blipFill>
        <p:spPr>
          <a:xfrm>
            <a:off x="1196673" y="1359243"/>
            <a:ext cx="6750654" cy="3055895"/>
          </a:xfrm>
          <a:prstGeom prst="rect">
            <a:avLst/>
          </a:prstGeom>
        </p:spPr>
      </p:pic>
    </p:spTree>
    <p:extLst>
      <p:ext uri="{BB962C8B-B14F-4D97-AF65-F5344CB8AC3E}">
        <p14:creationId xmlns:p14="http://schemas.microsoft.com/office/powerpoint/2010/main" val="2173397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collage of a person&#10;&#10;Description automatically generated with low confidence">
            <a:extLst>
              <a:ext uri="{FF2B5EF4-FFF2-40B4-BE49-F238E27FC236}">
                <a16:creationId xmlns:a16="http://schemas.microsoft.com/office/drawing/2014/main" id="{7AFCE308-0420-7518-4D93-C0423B4344E3}"/>
              </a:ext>
            </a:extLst>
          </p:cNvPr>
          <p:cNvPicPr>
            <a:picLocks noChangeAspect="1"/>
          </p:cNvPicPr>
          <p:nvPr/>
        </p:nvPicPr>
        <p:blipFill>
          <a:blip r:embed="rId3"/>
          <a:stretch>
            <a:fillRect/>
          </a:stretch>
        </p:blipFill>
        <p:spPr>
          <a:xfrm>
            <a:off x="941825" y="1474468"/>
            <a:ext cx="7260350" cy="2194564"/>
          </a:xfrm>
          <a:prstGeom prst="rect">
            <a:avLst/>
          </a:prstGeom>
        </p:spPr>
      </p:pic>
      <p:sp>
        <p:nvSpPr>
          <p:cNvPr id="2" name="TextBox 1">
            <a:extLst>
              <a:ext uri="{FF2B5EF4-FFF2-40B4-BE49-F238E27FC236}">
                <a16:creationId xmlns:a16="http://schemas.microsoft.com/office/drawing/2014/main" id="{2008535D-68B7-77B3-34D0-7C2E3FA72A04}"/>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43</a:t>
            </a:r>
          </a:p>
        </p:txBody>
      </p:sp>
    </p:spTree>
    <p:extLst>
      <p:ext uri="{BB962C8B-B14F-4D97-AF65-F5344CB8AC3E}">
        <p14:creationId xmlns:p14="http://schemas.microsoft.com/office/powerpoint/2010/main" val="1518679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collage of women wearing a face mask&#10;&#10;Description automatically generated with medium confidence">
            <a:extLst>
              <a:ext uri="{FF2B5EF4-FFF2-40B4-BE49-F238E27FC236}">
                <a16:creationId xmlns:a16="http://schemas.microsoft.com/office/drawing/2014/main" id="{38138B5D-BE23-5E6A-09F5-3B8859857AC6}"/>
              </a:ext>
            </a:extLst>
          </p:cNvPr>
          <p:cNvPicPr>
            <a:picLocks noChangeAspect="1"/>
          </p:cNvPicPr>
          <p:nvPr/>
        </p:nvPicPr>
        <p:blipFill>
          <a:blip r:embed="rId3"/>
          <a:stretch>
            <a:fillRect/>
          </a:stretch>
        </p:blipFill>
        <p:spPr>
          <a:xfrm>
            <a:off x="941825" y="1474468"/>
            <a:ext cx="7260350" cy="2194564"/>
          </a:xfrm>
          <a:prstGeom prst="rect">
            <a:avLst/>
          </a:prstGeom>
        </p:spPr>
      </p:pic>
      <p:sp>
        <p:nvSpPr>
          <p:cNvPr id="2" name="TextBox 1">
            <a:extLst>
              <a:ext uri="{FF2B5EF4-FFF2-40B4-BE49-F238E27FC236}">
                <a16:creationId xmlns:a16="http://schemas.microsoft.com/office/drawing/2014/main" id="{73434A83-B010-E66F-591F-846756DA8FBF}"/>
              </a:ext>
            </a:extLst>
          </p:cNvPr>
          <p:cNvSpPr txBox="1"/>
          <p:nvPr/>
        </p:nvSpPr>
        <p:spPr>
          <a:xfrm>
            <a:off x="8617238" y="4729338"/>
            <a:ext cx="455044"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44</a:t>
            </a:r>
          </a:p>
        </p:txBody>
      </p:sp>
    </p:spTree>
    <p:extLst>
      <p:ext uri="{BB962C8B-B14F-4D97-AF65-F5344CB8AC3E}">
        <p14:creationId xmlns:p14="http://schemas.microsoft.com/office/powerpoint/2010/main" val="4082195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6" name="Google Shape;726;p61"/>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a:t>
            </a:r>
            <a:endParaRPr/>
          </a:p>
        </p:txBody>
      </p:sp>
      <p:sp>
        <p:nvSpPr>
          <p:cNvPr id="747" name="Google Shape;747;p61"/>
          <p:cNvSpPr/>
          <p:nvPr/>
        </p:nvSpPr>
        <p:spPr>
          <a:xfrm>
            <a:off x="8677239" y="750746"/>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video (1)">
            <a:hlinkClick r:id="" action="ppaction://media"/>
            <a:extLst>
              <a:ext uri="{FF2B5EF4-FFF2-40B4-BE49-F238E27FC236}">
                <a16:creationId xmlns:a16="http://schemas.microsoft.com/office/drawing/2014/main" id="{4BCF9224-BF3A-B4E5-4679-B06425BF7E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8610" y="1005960"/>
            <a:ext cx="6507162" cy="3657600"/>
          </a:xfrm>
          <a:prstGeom prst="rect">
            <a:avLst/>
          </a:prstGeom>
        </p:spPr>
      </p:pic>
      <p:sp>
        <p:nvSpPr>
          <p:cNvPr id="2" name="TextBox 1">
            <a:extLst>
              <a:ext uri="{FF2B5EF4-FFF2-40B4-BE49-F238E27FC236}">
                <a16:creationId xmlns:a16="http://schemas.microsoft.com/office/drawing/2014/main" id="{C72B45F9-D6AE-B865-26EC-A37225AB42E5}"/>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45</a:t>
            </a:r>
          </a:p>
        </p:txBody>
      </p:sp>
    </p:spTree>
    <p:extLst>
      <p:ext uri="{BB962C8B-B14F-4D97-AF65-F5344CB8AC3E}">
        <p14:creationId xmlns:p14="http://schemas.microsoft.com/office/powerpoint/2010/main" val="209568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0"/>
          <p:cNvSpPr txBox="1">
            <a:spLocks noGrp="1"/>
          </p:cNvSpPr>
          <p:nvPr>
            <p:ph type="title"/>
          </p:nvPr>
        </p:nvSpPr>
        <p:spPr>
          <a:xfrm>
            <a:off x="1839468" y="2434369"/>
            <a:ext cx="6583800" cy="129539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Ứng dụng và hướng phát triển</a:t>
            </a:r>
            <a:endParaRPr/>
          </a:p>
        </p:txBody>
      </p:sp>
      <p:sp>
        <p:nvSpPr>
          <p:cNvPr id="710" name="Google Shape;710;p60"/>
          <p:cNvSpPr txBox="1">
            <a:spLocks noGrp="1"/>
          </p:cNvSpPr>
          <p:nvPr>
            <p:ph type="title" idx="2"/>
          </p:nvPr>
        </p:nvSpPr>
        <p:spPr>
          <a:xfrm>
            <a:off x="6595100" y="782899"/>
            <a:ext cx="1828800" cy="137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711" name="Google Shape;711;p60"/>
          <p:cNvSpPr/>
          <p:nvPr/>
        </p:nvSpPr>
        <p:spPr>
          <a:xfrm rot="5400000" flipH="1">
            <a:off x="-1620541" y="1156049"/>
            <a:ext cx="3195600" cy="3195600"/>
          </a:xfrm>
          <a:prstGeom prst="pie">
            <a:avLst>
              <a:gd name="adj1" fmla="val 10807114"/>
              <a:gd name="adj2" fmla="val 2158554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0"/>
          <p:cNvSpPr/>
          <p:nvPr/>
        </p:nvSpPr>
        <p:spPr>
          <a:xfrm rot="5400000" flipH="1">
            <a:off x="-1356132" y="1420465"/>
            <a:ext cx="2666700" cy="2666700"/>
          </a:xfrm>
          <a:prstGeom prst="arc">
            <a:avLst>
              <a:gd name="adj1" fmla="val 10808564"/>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0"/>
          <p:cNvSpPr/>
          <p:nvPr/>
        </p:nvSpPr>
        <p:spPr>
          <a:xfrm rot="5400000" flipH="1">
            <a:off x="-998375" y="1778259"/>
            <a:ext cx="1951500" cy="1951500"/>
          </a:xfrm>
          <a:prstGeom prst="arc">
            <a:avLst>
              <a:gd name="adj1" fmla="val 10804819"/>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0"/>
          <p:cNvSpPr/>
          <p:nvPr/>
        </p:nvSpPr>
        <p:spPr>
          <a:xfrm rot="5400000" flipH="1">
            <a:off x="-605313" y="2171136"/>
            <a:ext cx="1165200" cy="1165200"/>
          </a:xfrm>
          <a:prstGeom prst="arc">
            <a:avLst>
              <a:gd name="adj1" fmla="val 10808508"/>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0"/>
          <p:cNvSpPr/>
          <p:nvPr/>
        </p:nvSpPr>
        <p:spPr>
          <a:xfrm flipH="1">
            <a:off x="591813" y="412621"/>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0"/>
          <p:cNvSpPr/>
          <p:nvPr/>
        </p:nvSpPr>
        <p:spPr>
          <a:xfrm>
            <a:off x="591813" y="4477646"/>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0"/>
          <p:cNvSpPr/>
          <p:nvPr/>
        </p:nvSpPr>
        <p:spPr>
          <a:xfrm rot="-5400000">
            <a:off x="795082" y="2380580"/>
            <a:ext cx="202200" cy="20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0"/>
          <p:cNvSpPr/>
          <p:nvPr/>
        </p:nvSpPr>
        <p:spPr>
          <a:xfrm rot="-5400000">
            <a:off x="1253713" y="2716138"/>
            <a:ext cx="135000" cy="13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27F46C3-9387-D266-F01F-E7591D61658C}"/>
              </a:ext>
            </a:extLst>
          </p:cNvPr>
          <p:cNvSpPr txBox="1"/>
          <p:nvPr/>
        </p:nvSpPr>
        <p:spPr>
          <a:xfrm>
            <a:off x="8617237" y="4729338"/>
            <a:ext cx="471103"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46</a:t>
            </a:r>
          </a:p>
        </p:txBody>
      </p:sp>
    </p:spTree>
    <p:extLst>
      <p:ext uri="{BB962C8B-B14F-4D97-AF65-F5344CB8AC3E}">
        <p14:creationId xmlns:p14="http://schemas.microsoft.com/office/powerpoint/2010/main" val="566912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Ứng dụng và hướng phát triển</a:t>
            </a:r>
            <a:endParaRPr/>
          </a:p>
        </p:txBody>
      </p:sp>
      <p:sp>
        <p:nvSpPr>
          <p:cNvPr id="376" name="Google Shape;376;p44"/>
          <p:cNvSpPr/>
          <p:nvPr/>
        </p:nvSpPr>
        <p:spPr>
          <a:xfrm>
            <a:off x="8716189" y="233471"/>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10D70E3F-3756-EE30-FE91-2BDAA785AC93}"/>
              </a:ext>
            </a:extLst>
          </p:cNvPr>
          <p:cNvSpPr txBox="1"/>
          <p:nvPr/>
        </p:nvSpPr>
        <p:spPr>
          <a:xfrm>
            <a:off x="875448" y="1417588"/>
            <a:ext cx="7704000" cy="2308324"/>
          </a:xfrm>
          <a:prstGeom prst="rect">
            <a:avLst/>
          </a:prstGeom>
          <a:noFill/>
        </p:spPr>
        <p:txBody>
          <a:bodyPr wrap="square" rtlCol="0">
            <a:spAutoFit/>
          </a:bodyPr>
          <a:lstStyle/>
          <a:p>
            <a:pPr>
              <a:buClr>
                <a:schemeClr val="accent1"/>
              </a:buClr>
            </a:pPr>
            <a:endParaRPr lang="en-US" sz="1600">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en-US" sz="1600">
                <a:latin typeface="Chivo" panose="020B0604020202020204" charset="0"/>
                <a:ea typeface="Chivo" panose="020B0604020202020204" charset="0"/>
                <a:cs typeface="Chivo" panose="020B0604020202020204" charset="0"/>
              </a:rPr>
              <a:t>N</a:t>
            </a:r>
            <a:r>
              <a:rPr lang="vi-VN" sz="1600" i="0" u="none" strike="noStrike">
                <a:solidFill>
                  <a:srgbClr val="000000"/>
                </a:solidFill>
                <a:effectLst/>
                <a:latin typeface="Chivo" panose="020B0604020202020204" charset="0"/>
                <a:ea typeface="Chivo" panose="020B0604020202020204" charset="0"/>
                <a:cs typeface="Chivo" panose="020B0604020202020204" charset="0"/>
              </a:rPr>
              <a:t>ghiên cứu cải tiến phương pháp để giải quyết các trường hợp khó nhận diện như khuôn mặt người khi ở xa, khi quay trái hoặc quay phải, khi bị che khuất một phần</a:t>
            </a:r>
            <a:r>
              <a:rPr lang="en-US" sz="1600" i="0" u="none" strike="noStrike">
                <a:solidFill>
                  <a:srgbClr val="000000"/>
                </a:solidFill>
                <a:effectLst/>
                <a:latin typeface="Chivo" panose="020B0604020202020204" charset="0"/>
                <a:ea typeface="Chivo" panose="020B0604020202020204" charset="0"/>
                <a:cs typeface="Chivo" panose="020B0604020202020204" charset="0"/>
              </a:rPr>
              <a:t>, ảnh bị mờ</a:t>
            </a:r>
            <a:r>
              <a:rPr lang="vi-VN" sz="1600" i="0" u="none" strike="noStrike">
                <a:solidFill>
                  <a:srgbClr val="000000"/>
                </a:solidFill>
                <a:effectLst/>
                <a:latin typeface="Chivo" panose="020B0604020202020204" charset="0"/>
                <a:ea typeface="Chivo" panose="020B0604020202020204" charset="0"/>
                <a:cs typeface="Chivo" panose="020B0604020202020204" charset="0"/>
              </a:rPr>
              <a:t>…</a:t>
            </a:r>
            <a:endParaRPr lang="en-US" sz="1600" i="0" u="none" strike="noStrike">
              <a:solidFill>
                <a:srgbClr val="000000"/>
              </a:solidFill>
              <a:effectLst/>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endParaRPr lang="en-US" sz="1600" i="0" u="none" strike="noStrike">
              <a:solidFill>
                <a:srgbClr val="000000"/>
              </a:solidFill>
              <a:effectLst/>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vi-VN" sz="1600" i="0" u="none" strike="noStrike">
                <a:solidFill>
                  <a:srgbClr val="000000"/>
                </a:solidFill>
                <a:effectLst/>
                <a:latin typeface="Chivo" panose="020B0604020202020204" charset="0"/>
                <a:ea typeface="Chivo" panose="020B0604020202020204" charset="0"/>
                <a:cs typeface="Chivo" panose="020B0604020202020204" charset="0"/>
              </a:rPr>
              <a:t>Đồng thời nghiên cứu tìm ra giải pháp</a:t>
            </a:r>
            <a:r>
              <a:rPr lang="en-US" sz="1600" i="0" u="none" strike="noStrike">
                <a:solidFill>
                  <a:srgbClr val="000000"/>
                </a:solidFill>
                <a:effectLst/>
                <a:latin typeface="Chivo" panose="020B0604020202020204" charset="0"/>
                <a:ea typeface="Chivo" panose="020B0604020202020204" charset="0"/>
                <a:cs typeface="Chivo" panose="020B0604020202020204" charset="0"/>
              </a:rPr>
              <a:t> </a:t>
            </a:r>
            <a:r>
              <a:rPr lang="vi-VN" sz="1600" i="0" u="none" strike="noStrike">
                <a:solidFill>
                  <a:srgbClr val="000000"/>
                </a:solidFill>
                <a:effectLst/>
                <a:latin typeface="Chivo" panose="020B0604020202020204" charset="0"/>
                <a:ea typeface="Chivo" panose="020B0604020202020204" charset="0"/>
                <a:cs typeface="Chivo" panose="020B0604020202020204" charset="0"/>
              </a:rPr>
              <a:t>để nâng cao độ chính xác của hệ thống.</a:t>
            </a:r>
            <a:endParaRPr lang="en-US" sz="1600" i="0" u="none" strike="noStrike">
              <a:solidFill>
                <a:srgbClr val="000000"/>
              </a:solidFill>
              <a:effectLst/>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endParaRPr lang="en-US" sz="1600">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en-US" sz="1600">
                <a:latin typeface="Chivo" panose="020B0604020202020204" charset="0"/>
                <a:ea typeface="Chivo" panose="020B0604020202020204" charset="0"/>
                <a:cs typeface="Chivo" panose="020B0604020202020204" charset="0"/>
              </a:rPr>
              <a:t>Áp dụng bài toán vào thực tế </a:t>
            </a:r>
          </a:p>
        </p:txBody>
      </p:sp>
      <p:sp>
        <p:nvSpPr>
          <p:cNvPr id="2" name="TextBox 1">
            <a:extLst>
              <a:ext uri="{FF2B5EF4-FFF2-40B4-BE49-F238E27FC236}">
                <a16:creationId xmlns:a16="http://schemas.microsoft.com/office/drawing/2014/main" id="{BCA8C6E0-AA36-4DBD-B86B-1E79D64767BD}"/>
              </a:ext>
            </a:extLst>
          </p:cNvPr>
          <p:cNvSpPr txBox="1"/>
          <p:nvPr/>
        </p:nvSpPr>
        <p:spPr>
          <a:xfrm>
            <a:off x="8617238" y="4729338"/>
            <a:ext cx="455200"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47</a:t>
            </a:r>
          </a:p>
        </p:txBody>
      </p:sp>
    </p:spTree>
    <p:extLst>
      <p:ext uri="{BB962C8B-B14F-4D97-AF65-F5344CB8AC3E}">
        <p14:creationId xmlns:p14="http://schemas.microsoft.com/office/powerpoint/2010/main" val="406258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3" end="3"/>
                                            </p:txEl>
                                          </p:spTgt>
                                        </p:tgtEl>
                                        <p:attrNameLst>
                                          <p:attrName>style.visibility</p:attrName>
                                        </p:attrNameLst>
                                      </p:cBhvr>
                                      <p:to>
                                        <p:strVal val="visible"/>
                                      </p:to>
                                    </p:set>
                                    <p:animEffect transition="in" filter="fade">
                                      <p:cBhvr>
                                        <p:cTn id="14" dur="1000"/>
                                        <p:tgtEl>
                                          <p:spTgt spid="10">
                                            <p:txEl>
                                              <p:pRg st="3" end="3"/>
                                            </p:txEl>
                                          </p:spTgt>
                                        </p:tgtEl>
                                      </p:cBhvr>
                                    </p:animEffect>
                                    <p:anim calcmode="lin" valueType="num">
                                      <p:cBhvr>
                                        <p:cTn id="15"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animEffect transition="in" filter="fade">
                                      <p:cBhvr>
                                        <p:cTn id="21" dur="1000"/>
                                        <p:tgtEl>
                                          <p:spTgt spid="10">
                                            <p:txEl>
                                              <p:pRg st="5" end="5"/>
                                            </p:txEl>
                                          </p:spTgt>
                                        </p:tgtEl>
                                      </p:cBhvr>
                                    </p:animEffect>
                                    <p:anim calcmode="lin" valueType="num">
                                      <p:cBhvr>
                                        <p:cTn id="22"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8"/>
          <p:cNvSpPr txBox="1">
            <a:spLocks noGrp="1"/>
          </p:cNvSpPr>
          <p:nvPr>
            <p:ph type="title"/>
          </p:nvPr>
        </p:nvSpPr>
        <p:spPr>
          <a:xfrm>
            <a:off x="720000" y="2226226"/>
            <a:ext cx="6583800" cy="91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DEMO</a:t>
            </a:r>
            <a:endParaRPr/>
          </a:p>
        </p:txBody>
      </p:sp>
      <p:sp>
        <p:nvSpPr>
          <p:cNvPr id="513" name="Google Shape;513;p48"/>
          <p:cNvSpPr txBox="1">
            <a:spLocks noGrp="1"/>
          </p:cNvSpPr>
          <p:nvPr>
            <p:ph type="title" idx="2"/>
          </p:nvPr>
        </p:nvSpPr>
        <p:spPr>
          <a:xfrm>
            <a:off x="720000" y="778416"/>
            <a:ext cx="1828800" cy="13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514" name="Google Shape;514;p48"/>
          <p:cNvSpPr/>
          <p:nvPr/>
        </p:nvSpPr>
        <p:spPr>
          <a:xfrm rot="-5400000">
            <a:off x="7566597" y="1156049"/>
            <a:ext cx="3195600" cy="3195600"/>
          </a:xfrm>
          <a:prstGeom prst="pie">
            <a:avLst>
              <a:gd name="adj1" fmla="val 10807114"/>
              <a:gd name="adj2" fmla="val 2158554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rot="-5400000">
            <a:off x="7831088" y="1420465"/>
            <a:ext cx="2666700" cy="2666700"/>
          </a:xfrm>
          <a:prstGeom prst="arc">
            <a:avLst>
              <a:gd name="adj1" fmla="val 10808564"/>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rot="-5400000">
            <a:off x="8188530" y="1778259"/>
            <a:ext cx="1951500" cy="1951500"/>
          </a:xfrm>
          <a:prstGeom prst="arc">
            <a:avLst>
              <a:gd name="adj1" fmla="val 10804819"/>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rot="-5400000">
            <a:off x="8581769" y="2171136"/>
            <a:ext cx="1165200" cy="1165200"/>
          </a:xfrm>
          <a:prstGeom prst="arc">
            <a:avLst>
              <a:gd name="adj1" fmla="val 10808508"/>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a:off x="8298143" y="412621"/>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flipH="1">
            <a:off x="8298143" y="4477646"/>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8"/>
          <p:cNvSpPr/>
          <p:nvPr/>
        </p:nvSpPr>
        <p:spPr>
          <a:xfrm rot="5400000" flipH="1">
            <a:off x="8144374" y="2380580"/>
            <a:ext cx="202200" cy="20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8"/>
          <p:cNvSpPr/>
          <p:nvPr/>
        </p:nvSpPr>
        <p:spPr>
          <a:xfrm rot="5400000" flipH="1">
            <a:off x="7752943" y="2716138"/>
            <a:ext cx="135000" cy="13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2A8D6B0E-94B3-8EB5-27F7-8535C1196839}"/>
              </a:ext>
            </a:extLst>
          </p:cNvPr>
          <p:cNvSpPr>
            <a:spLocks noGrp="1"/>
          </p:cNvSpPr>
          <p:nvPr>
            <p:ph type="subTitle" idx="1"/>
          </p:nvPr>
        </p:nvSpPr>
        <p:spPr/>
        <p:txBody>
          <a:bodyPr/>
          <a:lstStyle/>
          <a:p>
            <a:endParaRPr lang="en-US"/>
          </a:p>
        </p:txBody>
      </p:sp>
      <p:sp>
        <p:nvSpPr>
          <p:cNvPr id="2" name="TextBox 1">
            <a:extLst>
              <a:ext uri="{FF2B5EF4-FFF2-40B4-BE49-F238E27FC236}">
                <a16:creationId xmlns:a16="http://schemas.microsoft.com/office/drawing/2014/main" id="{4B11EF11-5514-C0CD-C3FB-005DE038EE6F}"/>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48</a:t>
            </a:r>
          </a:p>
        </p:txBody>
      </p:sp>
    </p:spTree>
    <p:extLst>
      <p:ext uri="{BB962C8B-B14F-4D97-AF65-F5344CB8AC3E}">
        <p14:creationId xmlns:p14="http://schemas.microsoft.com/office/powerpoint/2010/main" val="1940559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B2E6F4-8196-0F7C-9D1F-90D4FCF77BDC}"/>
              </a:ext>
            </a:extLst>
          </p:cNvPr>
          <p:cNvSpPr>
            <a:spLocks noGrp="1"/>
          </p:cNvSpPr>
          <p:nvPr>
            <p:ph type="title"/>
          </p:nvPr>
        </p:nvSpPr>
        <p:spPr/>
        <p:txBody>
          <a:bodyPr/>
          <a:lstStyle/>
          <a:p>
            <a:r>
              <a:rPr lang="en-US"/>
              <a:t>DEMO với Streamlit</a:t>
            </a:r>
          </a:p>
        </p:txBody>
      </p:sp>
      <p:pic>
        <p:nvPicPr>
          <p:cNvPr id="7" name="Picture 6">
            <a:extLst>
              <a:ext uri="{FF2B5EF4-FFF2-40B4-BE49-F238E27FC236}">
                <a16:creationId xmlns:a16="http://schemas.microsoft.com/office/drawing/2014/main" id="{3C9EEAEB-B6EF-FB24-D5E9-80B2EC42063F}"/>
              </a:ext>
            </a:extLst>
          </p:cNvPr>
          <p:cNvPicPr>
            <a:picLocks noChangeAspect="1"/>
          </p:cNvPicPr>
          <p:nvPr/>
        </p:nvPicPr>
        <p:blipFill>
          <a:blip r:embed="rId2"/>
          <a:stretch>
            <a:fillRect/>
          </a:stretch>
        </p:blipFill>
        <p:spPr>
          <a:xfrm>
            <a:off x="537169" y="1162423"/>
            <a:ext cx="8069661" cy="3391290"/>
          </a:xfrm>
          <a:prstGeom prst="rect">
            <a:avLst/>
          </a:prstGeom>
        </p:spPr>
      </p:pic>
      <p:sp>
        <p:nvSpPr>
          <p:cNvPr id="2" name="TextBox 1">
            <a:extLst>
              <a:ext uri="{FF2B5EF4-FFF2-40B4-BE49-F238E27FC236}">
                <a16:creationId xmlns:a16="http://schemas.microsoft.com/office/drawing/2014/main" id="{55408AF3-2B99-0472-68DF-3CB736E565DB}"/>
              </a:ext>
            </a:extLst>
          </p:cNvPr>
          <p:cNvSpPr txBox="1"/>
          <p:nvPr/>
        </p:nvSpPr>
        <p:spPr>
          <a:xfrm>
            <a:off x="8617238" y="4729338"/>
            <a:ext cx="526762"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49</a:t>
            </a:r>
          </a:p>
        </p:txBody>
      </p:sp>
    </p:spTree>
    <p:extLst>
      <p:ext uri="{BB962C8B-B14F-4D97-AF65-F5344CB8AC3E}">
        <p14:creationId xmlns:p14="http://schemas.microsoft.com/office/powerpoint/2010/main" val="1326459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Mục tiêu bài toán</a:t>
            </a:r>
            <a:endParaRPr/>
          </a:p>
        </p:txBody>
      </p:sp>
      <p:sp>
        <p:nvSpPr>
          <p:cNvPr id="376" name="Google Shape;376;p44"/>
          <p:cNvSpPr/>
          <p:nvPr/>
        </p:nvSpPr>
        <p:spPr>
          <a:xfrm>
            <a:off x="8716189" y="233471"/>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10D70E3F-3756-EE30-FE91-2BDAA785AC93}"/>
              </a:ext>
            </a:extLst>
          </p:cNvPr>
          <p:cNvSpPr txBox="1"/>
          <p:nvPr/>
        </p:nvSpPr>
        <p:spPr>
          <a:xfrm>
            <a:off x="720000" y="1797139"/>
            <a:ext cx="3303649" cy="1754326"/>
          </a:xfrm>
          <a:prstGeom prst="rect">
            <a:avLst/>
          </a:prstGeom>
          <a:noFill/>
        </p:spPr>
        <p:txBody>
          <a:bodyPr wrap="square" rtlCol="0">
            <a:spAutoFit/>
          </a:bodyPr>
          <a:lstStyle/>
          <a:p>
            <a:r>
              <a:rPr lang="vi-VN" sz="1800" b="0" i="0" u="none" strike="noStrike">
                <a:solidFill>
                  <a:srgbClr val="000000"/>
                </a:solidFill>
                <a:effectLst/>
                <a:latin typeface="Chivo" panose="020B0604020202020204" charset="0"/>
                <a:ea typeface="Chivo" panose="020B0604020202020204" charset="0"/>
                <a:cs typeface="Chivo" panose="020B0604020202020204" charset="0"/>
              </a:rPr>
              <a:t>Xây dựng mô hình phát hiện người </a:t>
            </a:r>
            <a:r>
              <a:rPr lang="vi-VN" sz="1800" b="1" i="0" u="none" strike="noStrike">
                <a:solidFill>
                  <a:srgbClr val="000000"/>
                </a:solidFill>
                <a:effectLst/>
                <a:latin typeface="Chivo" panose="020B0604020202020204" charset="0"/>
                <a:ea typeface="Chivo" panose="020B0604020202020204" charset="0"/>
                <a:cs typeface="Chivo" panose="020B0604020202020204" charset="0"/>
              </a:rPr>
              <a:t>đeo khẩu trang đúng</a:t>
            </a:r>
            <a:r>
              <a:rPr lang="vi-VN" sz="1800" b="0" i="0" u="none" strike="noStrike">
                <a:solidFill>
                  <a:srgbClr val="000000"/>
                </a:solidFill>
                <a:effectLst/>
                <a:latin typeface="Chivo" panose="020B0604020202020204" charset="0"/>
                <a:ea typeface="Chivo" panose="020B0604020202020204" charset="0"/>
                <a:cs typeface="Chivo" panose="020B0604020202020204" charset="0"/>
              </a:rPr>
              <a:t>, </a:t>
            </a:r>
            <a:r>
              <a:rPr lang="vi-VN" sz="1800" b="1" i="0" u="none" strike="noStrike">
                <a:solidFill>
                  <a:srgbClr val="000000"/>
                </a:solidFill>
                <a:effectLst/>
                <a:latin typeface="Chivo" panose="020B0604020202020204" charset="0"/>
                <a:ea typeface="Chivo" panose="020B0604020202020204" charset="0"/>
                <a:cs typeface="Chivo" panose="020B0604020202020204" charset="0"/>
              </a:rPr>
              <a:t>đeo khẩu trang sai</a:t>
            </a:r>
            <a:r>
              <a:rPr lang="vi-VN" sz="1800" b="0" i="0" u="none" strike="noStrike">
                <a:solidFill>
                  <a:srgbClr val="000000"/>
                </a:solidFill>
                <a:effectLst/>
                <a:latin typeface="Chivo" panose="020B0604020202020204" charset="0"/>
                <a:ea typeface="Chivo" panose="020B0604020202020204" charset="0"/>
                <a:cs typeface="Chivo" panose="020B0604020202020204" charset="0"/>
              </a:rPr>
              <a:t> và </a:t>
            </a:r>
            <a:r>
              <a:rPr lang="vi-VN" sz="1800" b="1" i="0" u="none" strike="noStrike">
                <a:solidFill>
                  <a:srgbClr val="000000"/>
                </a:solidFill>
                <a:effectLst/>
                <a:latin typeface="Chivo" panose="020B0604020202020204" charset="0"/>
                <a:ea typeface="Chivo" panose="020B0604020202020204" charset="0"/>
                <a:cs typeface="Chivo" panose="020B0604020202020204" charset="0"/>
              </a:rPr>
              <a:t>không đeo khẩu trang</a:t>
            </a:r>
            <a:r>
              <a:rPr lang="vi-VN" sz="1800" b="0" i="0" u="none" strike="noStrike">
                <a:solidFill>
                  <a:srgbClr val="000000"/>
                </a:solidFill>
                <a:effectLst/>
                <a:latin typeface="Chivo" panose="020B0604020202020204" charset="0"/>
                <a:ea typeface="Chivo" panose="020B0604020202020204" charset="0"/>
                <a:cs typeface="Chivo" panose="020B0604020202020204" charset="0"/>
              </a:rPr>
              <a:t> tại các khu vực công cộng (nhà trường, siêu thị, xe bus,…)</a:t>
            </a:r>
            <a:endParaRPr lang="en-US" sz="1600">
              <a:latin typeface="Chivo" panose="020B0604020202020204" charset="0"/>
              <a:ea typeface="Chivo" panose="020B0604020202020204" charset="0"/>
              <a:cs typeface="Chivo" panose="020B0604020202020204" charset="0"/>
            </a:endParaRPr>
          </a:p>
        </p:txBody>
      </p:sp>
      <p:pic>
        <p:nvPicPr>
          <p:cNvPr id="3" name="Picture 2" descr="A group of people wearing face masks&#10;&#10;Description automatically generated with medium confidence">
            <a:extLst>
              <a:ext uri="{FF2B5EF4-FFF2-40B4-BE49-F238E27FC236}">
                <a16:creationId xmlns:a16="http://schemas.microsoft.com/office/drawing/2014/main" id="{897408AA-0844-2CFE-B3BC-DB27EB61A3D4}"/>
              </a:ext>
            </a:extLst>
          </p:cNvPr>
          <p:cNvPicPr>
            <a:picLocks noChangeAspect="1"/>
          </p:cNvPicPr>
          <p:nvPr/>
        </p:nvPicPr>
        <p:blipFill>
          <a:blip r:embed="rId3"/>
          <a:stretch>
            <a:fillRect/>
          </a:stretch>
        </p:blipFill>
        <p:spPr>
          <a:xfrm>
            <a:off x="4315968" y="1174686"/>
            <a:ext cx="4307770" cy="2871129"/>
          </a:xfrm>
          <a:prstGeom prst="rect">
            <a:avLst/>
          </a:prstGeom>
        </p:spPr>
      </p:pic>
      <p:sp>
        <p:nvSpPr>
          <p:cNvPr id="4" name="TextBox 3">
            <a:extLst>
              <a:ext uri="{FF2B5EF4-FFF2-40B4-BE49-F238E27FC236}">
                <a16:creationId xmlns:a16="http://schemas.microsoft.com/office/drawing/2014/main" id="{3CD5314F-05F0-AE02-4BBF-EEFBB2727C6D}"/>
              </a:ext>
            </a:extLst>
          </p:cNvPr>
          <p:cNvSpPr txBox="1"/>
          <p:nvPr/>
        </p:nvSpPr>
        <p:spPr>
          <a:xfrm>
            <a:off x="8617238" y="4729338"/>
            <a:ext cx="362170"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5</a:t>
            </a:r>
          </a:p>
        </p:txBody>
      </p:sp>
    </p:spTree>
    <p:extLst>
      <p:ext uri="{BB962C8B-B14F-4D97-AF65-F5344CB8AC3E}">
        <p14:creationId xmlns:p14="http://schemas.microsoft.com/office/powerpoint/2010/main" val="1459219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0"/>
          <p:cNvSpPr txBox="1">
            <a:spLocks noGrp="1"/>
          </p:cNvSpPr>
          <p:nvPr>
            <p:ph type="title"/>
          </p:nvPr>
        </p:nvSpPr>
        <p:spPr>
          <a:xfrm>
            <a:off x="2895570" y="1497522"/>
            <a:ext cx="5402579" cy="16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r>
              <a:rPr lang="en">
                <a:solidFill>
                  <a:schemeClr val="accent1"/>
                </a:solidFill>
              </a:rPr>
              <a:t>!</a:t>
            </a:r>
            <a:endParaRPr>
              <a:solidFill>
                <a:schemeClr val="accent1"/>
              </a:solidFill>
            </a:endParaRPr>
          </a:p>
        </p:txBody>
      </p:sp>
      <p:sp>
        <p:nvSpPr>
          <p:cNvPr id="319" name="Google Shape;319;p40"/>
          <p:cNvSpPr txBox="1">
            <a:spLocks noGrp="1"/>
          </p:cNvSpPr>
          <p:nvPr>
            <p:ph type="subTitle" idx="1"/>
          </p:nvPr>
        </p:nvSpPr>
        <p:spPr>
          <a:xfrm>
            <a:off x="2895629" y="2914722"/>
            <a:ext cx="5029200" cy="73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US" b="1">
                <a:solidFill>
                  <a:schemeClr val="accent1"/>
                </a:solidFill>
              </a:rPr>
              <a:t>Do you have any questions?</a:t>
            </a:r>
            <a:endParaRPr lang="en-US">
              <a:solidFill>
                <a:schemeClr val="accent1"/>
              </a:solidFill>
            </a:endParaRPr>
          </a:p>
        </p:txBody>
      </p:sp>
      <p:sp>
        <p:nvSpPr>
          <p:cNvPr id="320" name="Google Shape;320;p40"/>
          <p:cNvSpPr/>
          <p:nvPr/>
        </p:nvSpPr>
        <p:spPr>
          <a:xfrm flipH="1">
            <a:off x="8298150" y="414138"/>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rot="5400000" flipH="1">
            <a:off x="-885781" y="1156049"/>
            <a:ext cx="3195600" cy="3195600"/>
          </a:xfrm>
          <a:prstGeom prst="pie">
            <a:avLst>
              <a:gd name="adj1" fmla="val 10807114"/>
              <a:gd name="adj2" fmla="val 2158554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rot="5400000" flipH="1">
            <a:off x="-621372" y="1420465"/>
            <a:ext cx="2666700" cy="2666700"/>
          </a:xfrm>
          <a:prstGeom prst="arc">
            <a:avLst>
              <a:gd name="adj1" fmla="val 10808564"/>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rot="5400000" flipH="1">
            <a:off x="-263614" y="1778259"/>
            <a:ext cx="1951500" cy="1951500"/>
          </a:xfrm>
          <a:prstGeom prst="arc">
            <a:avLst>
              <a:gd name="adj1" fmla="val 10804819"/>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rot="5400000" flipH="1">
            <a:off x="129447" y="2171136"/>
            <a:ext cx="1165200" cy="1165200"/>
          </a:xfrm>
          <a:prstGeom prst="arc">
            <a:avLst>
              <a:gd name="adj1" fmla="val 10808508"/>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rot="5400000" flipH="1">
            <a:off x="1944316" y="2719605"/>
            <a:ext cx="202200" cy="20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rot="5400000" flipH="1">
            <a:off x="1552886" y="3055163"/>
            <a:ext cx="135000" cy="13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flipH="1">
            <a:off x="8298150" y="4477638"/>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Định nghĩa bài toán</a:t>
            </a:r>
            <a:endParaRPr/>
          </a:p>
        </p:txBody>
      </p:sp>
      <p:sp>
        <p:nvSpPr>
          <p:cNvPr id="376" name="Google Shape;376;p44"/>
          <p:cNvSpPr/>
          <p:nvPr/>
        </p:nvSpPr>
        <p:spPr>
          <a:xfrm>
            <a:off x="8716189" y="233471"/>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10D70E3F-3756-EE30-FE91-2BDAA785AC93}"/>
              </a:ext>
            </a:extLst>
          </p:cNvPr>
          <p:cNvSpPr txBox="1"/>
          <p:nvPr/>
        </p:nvSpPr>
        <p:spPr>
          <a:xfrm>
            <a:off x="720000" y="868581"/>
            <a:ext cx="7704000" cy="2062103"/>
          </a:xfrm>
          <a:prstGeom prst="rect">
            <a:avLst/>
          </a:prstGeom>
          <a:noFill/>
        </p:spPr>
        <p:txBody>
          <a:bodyPr wrap="square" rtlCol="0">
            <a:spAutoFit/>
          </a:bodyPr>
          <a:lstStyle/>
          <a:p>
            <a:r>
              <a:rPr lang="vi-VN" sz="1600" b="1" i="0" u="none" strike="noStrike">
                <a:solidFill>
                  <a:srgbClr val="000000"/>
                </a:solidFill>
                <a:effectLst/>
                <a:latin typeface="Chivo" panose="020B0604020202020204" charset="0"/>
                <a:ea typeface="Chivo" panose="020B0604020202020204" charset="0"/>
                <a:cs typeface="Chivo" panose="020B0604020202020204" charset="0"/>
              </a:rPr>
              <a:t>Input: </a:t>
            </a:r>
            <a:r>
              <a:rPr lang="vi-VN" sz="1600" b="0" i="0" u="none" strike="noStrike">
                <a:solidFill>
                  <a:srgbClr val="000000"/>
                </a:solidFill>
                <a:effectLst/>
                <a:latin typeface="Chivo" panose="020B0604020202020204" charset="0"/>
                <a:ea typeface="Chivo" panose="020B0604020202020204" charset="0"/>
                <a:cs typeface="Chivo" panose="020B0604020202020204" charset="0"/>
              </a:rPr>
              <a:t>Ảnh có một hay nhiều khuôn mặt người</a:t>
            </a:r>
          </a:p>
          <a:p>
            <a:pPr marL="285750" lvl="2" indent="-285750">
              <a:buFont typeface="Arial" panose="020B0604020202020204" pitchFamily="34" charset="0"/>
              <a:buChar char="•"/>
            </a:pPr>
            <a:r>
              <a:rPr lang="vi-VN" sz="1600" b="0" i="0" u="none" strike="noStrike">
                <a:solidFill>
                  <a:srgbClr val="000000"/>
                </a:solidFill>
                <a:effectLst/>
                <a:latin typeface="Chivo" panose="020B0604020202020204" charset="0"/>
                <a:ea typeface="Chivo" panose="020B0604020202020204" charset="0"/>
                <a:cs typeface="Chivo" panose="020B0604020202020204" charset="0"/>
              </a:rPr>
              <a:t>Đảm bảo đuôi của hình ảnh được input là dạng của</a:t>
            </a:r>
            <a:r>
              <a:rPr lang="en-US" sz="1600" b="0" i="0" u="none" strike="noStrike">
                <a:solidFill>
                  <a:srgbClr val="000000"/>
                </a:solidFill>
                <a:effectLst/>
                <a:latin typeface="Chivo" panose="020B0604020202020204" charset="0"/>
                <a:ea typeface="Chivo" panose="020B0604020202020204" charset="0"/>
                <a:cs typeface="Chivo" panose="020B0604020202020204" charset="0"/>
              </a:rPr>
              <a:t> </a:t>
            </a:r>
            <a:r>
              <a:rPr lang="vi-VN" sz="1600" b="0" i="0" u="none" strike="noStrike">
                <a:solidFill>
                  <a:srgbClr val="000000"/>
                </a:solidFill>
                <a:effectLst/>
                <a:latin typeface="Chivo" panose="020B0604020202020204" charset="0"/>
                <a:ea typeface="Chivo" panose="020B0604020202020204" charset="0"/>
                <a:cs typeface="Chivo" panose="020B0604020202020204" charset="0"/>
              </a:rPr>
              <a:t>hình ảnh ( .png, .jpg ,</a:t>
            </a:r>
            <a:r>
              <a:rPr lang="en-US" sz="1600" b="0" i="0" u="none" strike="noStrike">
                <a:solidFill>
                  <a:srgbClr val="000000"/>
                </a:solidFill>
                <a:effectLst/>
                <a:latin typeface="Chivo" panose="020B0604020202020204" charset="0"/>
                <a:ea typeface="Chivo" panose="020B0604020202020204" charset="0"/>
                <a:cs typeface="Chivo" panose="020B0604020202020204" charset="0"/>
              </a:rPr>
              <a:t>jpeg</a:t>
            </a:r>
            <a:r>
              <a:rPr lang="vi-VN" sz="1600" b="0" i="0" u="none" strike="noStrike">
                <a:solidFill>
                  <a:srgbClr val="000000"/>
                </a:solidFill>
                <a:effectLst/>
                <a:latin typeface="Chivo" panose="020B0604020202020204" charset="0"/>
                <a:ea typeface="Chivo" panose="020B0604020202020204" charset="0"/>
                <a:cs typeface="Chivo" panose="020B0604020202020204" charset="0"/>
              </a:rPr>
              <a:t>….).</a:t>
            </a:r>
          </a:p>
          <a:p>
            <a:pPr marL="285750" lvl="2" indent="-285750">
              <a:buFont typeface="Arial" panose="020B0604020202020204" pitchFamily="34" charset="0"/>
              <a:buChar char="•"/>
            </a:pPr>
            <a:r>
              <a:rPr lang="vi-VN" sz="1600" b="0" i="0" u="none" strike="noStrike">
                <a:solidFill>
                  <a:srgbClr val="000000"/>
                </a:solidFill>
                <a:effectLst/>
                <a:latin typeface="Chivo" panose="020B0604020202020204" charset="0"/>
                <a:ea typeface="Chivo" panose="020B0604020202020204" charset="0"/>
                <a:cs typeface="Chivo" panose="020B0604020202020204" charset="0"/>
              </a:rPr>
              <a:t>Hình ảnh phải sắc nét, rõ ràng không bị mờ</a:t>
            </a:r>
            <a:r>
              <a:rPr lang="en-US" sz="1600" b="0" i="0" u="none" strike="noStrike">
                <a:solidFill>
                  <a:srgbClr val="000000"/>
                </a:solidFill>
                <a:effectLst/>
                <a:latin typeface="Chivo" panose="020B0604020202020204" charset="0"/>
                <a:ea typeface="Chivo" panose="020B0604020202020204" charset="0"/>
                <a:cs typeface="Chivo" panose="020B0604020202020204" charset="0"/>
              </a:rPr>
              <a:t>.</a:t>
            </a:r>
          </a:p>
          <a:p>
            <a:pPr lvl="2"/>
            <a:r>
              <a:rPr lang="vi-VN" sz="1600" b="1" i="0" u="none" strike="noStrike">
                <a:solidFill>
                  <a:srgbClr val="000000"/>
                </a:solidFill>
                <a:effectLst/>
                <a:latin typeface="Chivo" panose="020B0604020202020204" charset="0"/>
                <a:ea typeface="Chivo" panose="020B0604020202020204" charset="0"/>
                <a:cs typeface="Chivo" panose="020B0604020202020204" charset="0"/>
              </a:rPr>
              <a:t>Output: </a:t>
            </a:r>
            <a:endParaRPr lang="en-US" sz="1600" b="1" i="0" u="none" strike="noStrike">
              <a:solidFill>
                <a:srgbClr val="000000"/>
              </a:solidFill>
              <a:effectLst/>
              <a:latin typeface="Chivo" panose="020B0604020202020204" charset="0"/>
              <a:ea typeface="Chivo" panose="020B0604020202020204" charset="0"/>
              <a:cs typeface="Chivo" panose="020B0604020202020204" charset="0"/>
            </a:endParaRPr>
          </a:p>
          <a:p>
            <a:pPr marL="285750" lvl="2" indent="-285750">
              <a:buFont typeface="Arial" panose="020B0604020202020204" pitchFamily="34" charset="0"/>
              <a:buChar char="•"/>
            </a:pPr>
            <a:r>
              <a:rPr lang="vi-VN" sz="1600" b="0" i="0" u="none" strike="noStrike">
                <a:solidFill>
                  <a:srgbClr val="000000"/>
                </a:solidFill>
                <a:effectLst/>
                <a:latin typeface="Chivo" panose="020B0604020202020204" charset="0"/>
                <a:ea typeface="Chivo" panose="020B0604020202020204" charset="0"/>
                <a:cs typeface="Chivo" panose="020B0604020202020204" charset="0"/>
              </a:rPr>
              <a:t>Ảnh của input chứa Bounding box</a:t>
            </a:r>
            <a:r>
              <a:rPr lang="en-US" sz="1600">
                <a:latin typeface="Chivo" panose="020B0604020202020204" charset="0"/>
                <a:ea typeface="Chivo" panose="020B0604020202020204" charset="0"/>
                <a:cs typeface="Chivo" panose="020B0604020202020204" charset="0"/>
              </a:rPr>
              <a:t> tại vị trí</a:t>
            </a:r>
            <a:r>
              <a:rPr lang="en-US" sz="1600" b="0" i="0" u="none" strike="noStrike">
                <a:solidFill>
                  <a:srgbClr val="000000"/>
                </a:solidFill>
                <a:effectLst/>
                <a:latin typeface="Chivo" panose="020B0604020202020204" charset="0"/>
                <a:ea typeface="Chivo" panose="020B0604020202020204" charset="0"/>
                <a:cs typeface="Chivo" panose="020B0604020202020204" charset="0"/>
              </a:rPr>
              <a:t> </a:t>
            </a:r>
            <a:r>
              <a:rPr lang="en-US" sz="1600">
                <a:latin typeface="Chivo" panose="020B0604020202020204" charset="0"/>
                <a:ea typeface="Chivo" panose="020B0604020202020204" charset="0"/>
                <a:cs typeface="Chivo" panose="020B0604020202020204" charset="0"/>
              </a:rPr>
              <a:t>mà mô hình</a:t>
            </a:r>
            <a:br>
              <a:rPr lang="en-US" sz="1600">
                <a:latin typeface="Chivo" panose="020B0604020202020204" charset="0"/>
                <a:ea typeface="Chivo" panose="020B0604020202020204" charset="0"/>
                <a:cs typeface="Chivo" panose="020B0604020202020204" charset="0"/>
              </a:rPr>
            </a:br>
            <a:r>
              <a:rPr lang="en-US" sz="1600">
                <a:latin typeface="Chivo" panose="020B0604020202020204" charset="0"/>
                <a:ea typeface="Chivo" panose="020B0604020202020204" charset="0"/>
                <a:cs typeface="Chivo" panose="020B0604020202020204" charset="0"/>
              </a:rPr>
              <a:t>cho rằng có chứa khuôn mặt người</a:t>
            </a:r>
            <a:r>
              <a:rPr lang="en-US" sz="1600">
                <a:ea typeface="Chivo" panose="020B0604020202020204" charset="0"/>
              </a:rPr>
              <a:t>, n</a:t>
            </a:r>
            <a:r>
              <a:rPr lang="vi-VN" sz="1600" b="0" i="0" u="none" strike="noStrike">
                <a:solidFill>
                  <a:srgbClr val="000000"/>
                </a:solidFill>
                <a:effectLst/>
                <a:latin typeface="Chivo" panose="020B0604020202020204" charset="0"/>
                <a:ea typeface="Chivo" panose="020B0604020202020204" charset="0"/>
                <a:cs typeface="Chivo" panose="020B0604020202020204" charset="0"/>
              </a:rPr>
              <a:t>hãn </a:t>
            </a:r>
            <a:r>
              <a:rPr lang="en-US" sz="1600" b="0" i="0" u="none" strike="noStrike">
                <a:solidFill>
                  <a:srgbClr val="000000"/>
                </a:solidFill>
                <a:effectLst/>
                <a:latin typeface="Chivo" panose="020B0604020202020204" charset="0"/>
                <a:ea typeface="Chivo" panose="020B0604020202020204" charset="0"/>
                <a:cs typeface="Chivo" panose="020B0604020202020204" charset="0"/>
              </a:rPr>
              <a:t>và score </a:t>
            </a:r>
            <a:r>
              <a:rPr lang="vi-VN" sz="1600" b="0" i="0" u="none" strike="noStrike">
                <a:solidFill>
                  <a:srgbClr val="000000"/>
                </a:solidFill>
                <a:effectLst/>
                <a:latin typeface="Chivo" panose="020B0604020202020204" charset="0"/>
                <a:ea typeface="Chivo" panose="020B0604020202020204" charset="0"/>
                <a:cs typeface="Chivo" panose="020B0604020202020204" charset="0"/>
              </a:rPr>
              <a:t>cho từng </a:t>
            </a:r>
            <a:r>
              <a:rPr lang="en-US" sz="1600" b="0" i="0" u="none" strike="noStrike">
                <a:solidFill>
                  <a:srgbClr val="000000"/>
                </a:solidFill>
                <a:effectLst/>
                <a:latin typeface="Chivo" panose="020B0604020202020204" charset="0"/>
                <a:ea typeface="Chivo" panose="020B0604020202020204" charset="0"/>
                <a:cs typeface="Chivo" panose="020B0604020202020204" charset="0"/>
              </a:rPr>
              <a:t>B</a:t>
            </a:r>
            <a:r>
              <a:rPr lang="vi-VN" sz="1600" b="0" i="0" u="none" strike="noStrike">
                <a:solidFill>
                  <a:srgbClr val="000000"/>
                </a:solidFill>
                <a:effectLst/>
                <a:latin typeface="Chivo" panose="020B0604020202020204" charset="0"/>
                <a:ea typeface="Chivo" panose="020B0604020202020204" charset="0"/>
                <a:cs typeface="Chivo" panose="020B0604020202020204" charset="0"/>
              </a:rPr>
              <a:t>ounding box đó</a:t>
            </a:r>
            <a:r>
              <a:rPr lang="en-US" sz="1600" b="0" i="0" u="none" strike="noStrike">
                <a:solidFill>
                  <a:srgbClr val="000000"/>
                </a:solidFill>
                <a:effectLst/>
                <a:latin typeface="Chivo" panose="020B0604020202020204" charset="0"/>
                <a:ea typeface="Chivo" panose="020B0604020202020204" charset="0"/>
                <a:cs typeface="Chivo" panose="020B0604020202020204" charset="0"/>
              </a:rPr>
              <a:t>.</a:t>
            </a:r>
            <a:endParaRPr lang="vi-VN" sz="1600" b="0" i="0" u="none" strike="noStrike">
              <a:solidFill>
                <a:srgbClr val="000000"/>
              </a:solidFill>
              <a:effectLst/>
              <a:latin typeface="Chivo" panose="020B0604020202020204" charset="0"/>
              <a:ea typeface="Chivo" panose="020B0604020202020204" charset="0"/>
              <a:cs typeface="Chivo" panose="020B0604020202020204" charset="0"/>
            </a:endParaRPr>
          </a:p>
        </p:txBody>
      </p:sp>
      <p:pic>
        <p:nvPicPr>
          <p:cNvPr id="6" name="Picture 5" descr="A group of people standing next to a colorful fence&#10;&#10;Description automatically generated with medium confidence">
            <a:extLst>
              <a:ext uri="{FF2B5EF4-FFF2-40B4-BE49-F238E27FC236}">
                <a16:creationId xmlns:a16="http://schemas.microsoft.com/office/drawing/2014/main" id="{83324E70-4850-549C-3BE9-7C2F8A00C4E1}"/>
              </a:ext>
            </a:extLst>
          </p:cNvPr>
          <p:cNvPicPr>
            <a:picLocks noChangeAspect="1"/>
          </p:cNvPicPr>
          <p:nvPr/>
        </p:nvPicPr>
        <p:blipFill>
          <a:blip r:embed="rId3"/>
          <a:stretch>
            <a:fillRect/>
          </a:stretch>
        </p:blipFill>
        <p:spPr>
          <a:xfrm>
            <a:off x="1231951" y="2930684"/>
            <a:ext cx="2860102" cy="1905301"/>
          </a:xfrm>
          <a:prstGeom prst="rect">
            <a:avLst/>
          </a:prstGeom>
        </p:spPr>
      </p:pic>
      <p:pic>
        <p:nvPicPr>
          <p:cNvPr id="8" name="Picture 7" descr="A group of people standing next to a colorful fence&#10;&#10;Description automatically generated with low confidence">
            <a:extLst>
              <a:ext uri="{FF2B5EF4-FFF2-40B4-BE49-F238E27FC236}">
                <a16:creationId xmlns:a16="http://schemas.microsoft.com/office/drawing/2014/main" id="{D340186B-083A-D662-0CA1-8B705F833444}"/>
              </a:ext>
            </a:extLst>
          </p:cNvPr>
          <p:cNvPicPr>
            <a:picLocks noChangeAspect="1"/>
          </p:cNvPicPr>
          <p:nvPr/>
        </p:nvPicPr>
        <p:blipFill>
          <a:blip r:embed="rId4"/>
          <a:stretch>
            <a:fillRect/>
          </a:stretch>
        </p:blipFill>
        <p:spPr>
          <a:xfrm>
            <a:off x="5402710" y="2924004"/>
            <a:ext cx="2822567" cy="1880297"/>
          </a:xfrm>
          <a:prstGeom prst="rect">
            <a:avLst/>
          </a:prstGeom>
        </p:spPr>
      </p:pic>
      <p:cxnSp>
        <p:nvCxnSpPr>
          <p:cNvPr id="11" name="Straight Arrow Connector 10">
            <a:extLst>
              <a:ext uri="{FF2B5EF4-FFF2-40B4-BE49-F238E27FC236}">
                <a16:creationId xmlns:a16="http://schemas.microsoft.com/office/drawing/2014/main" id="{54231376-D43F-AB29-92CE-EF6F2027324B}"/>
              </a:ext>
            </a:extLst>
          </p:cNvPr>
          <p:cNvCxnSpPr>
            <a:cxnSpLocks/>
          </p:cNvCxnSpPr>
          <p:nvPr/>
        </p:nvCxnSpPr>
        <p:spPr>
          <a:xfrm>
            <a:off x="4415246" y="3953470"/>
            <a:ext cx="677301" cy="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7BB70C82-8F4C-FD54-44DD-EB48AF7FB0A7}"/>
              </a:ext>
            </a:extLst>
          </p:cNvPr>
          <p:cNvSpPr txBox="1"/>
          <p:nvPr/>
        </p:nvSpPr>
        <p:spPr>
          <a:xfrm>
            <a:off x="8617238" y="4729338"/>
            <a:ext cx="362170"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6</a:t>
            </a:r>
          </a:p>
        </p:txBody>
      </p:sp>
    </p:spTree>
    <p:extLst>
      <p:ext uri="{BB962C8B-B14F-4D97-AF65-F5344CB8AC3E}">
        <p14:creationId xmlns:p14="http://schemas.microsoft.com/office/powerpoint/2010/main" val="58057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1000"/>
                                        <p:tgtEl>
                                          <p:spTgt spid="10">
                                            <p:txEl>
                                              <p:pRg st="2" end="2"/>
                                            </p:txEl>
                                          </p:spTgt>
                                        </p:tgtEl>
                                      </p:cBhvr>
                                    </p:animEffect>
                                    <p:anim calcmode="lin" valueType="num">
                                      <p:cBhvr>
                                        <p:cTn id="20"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animEffect transition="in" filter="fade">
                                      <p:cBhvr>
                                        <p:cTn id="31" dur="1000"/>
                                        <p:tgtEl>
                                          <p:spTgt spid="10">
                                            <p:txEl>
                                              <p:pRg st="3" end="3"/>
                                            </p:txEl>
                                          </p:spTgt>
                                        </p:tgtEl>
                                      </p:cBhvr>
                                    </p:animEffect>
                                    <p:anim calcmode="lin" valueType="num">
                                      <p:cBhvr>
                                        <p:cTn id="32"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xEl>
                                              <p:pRg st="4" end="4"/>
                                            </p:txEl>
                                          </p:spTgt>
                                        </p:tgtEl>
                                        <p:attrNameLst>
                                          <p:attrName>style.visibility</p:attrName>
                                        </p:attrNameLst>
                                      </p:cBhvr>
                                      <p:to>
                                        <p:strVal val="visible"/>
                                      </p:to>
                                    </p:set>
                                    <p:animEffect transition="in" filter="fade">
                                      <p:cBhvr>
                                        <p:cTn id="38" dur="1000"/>
                                        <p:tgtEl>
                                          <p:spTgt spid="10">
                                            <p:txEl>
                                              <p:pRg st="4" end="4"/>
                                            </p:txEl>
                                          </p:spTgt>
                                        </p:tgtEl>
                                      </p:cBhvr>
                                    </p:animEffect>
                                    <p:anim calcmode="lin" valueType="num">
                                      <p:cBhvr>
                                        <p:cTn id="39"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Một số khái niệm</a:t>
            </a:r>
            <a:endParaRPr/>
          </a:p>
        </p:txBody>
      </p:sp>
      <p:sp>
        <p:nvSpPr>
          <p:cNvPr id="376" name="Google Shape;376;p44"/>
          <p:cNvSpPr/>
          <p:nvPr/>
        </p:nvSpPr>
        <p:spPr>
          <a:xfrm>
            <a:off x="8716189" y="233471"/>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10D70E3F-3756-EE30-FE91-2BDAA785AC93}"/>
              </a:ext>
            </a:extLst>
          </p:cNvPr>
          <p:cNvSpPr txBox="1"/>
          <p:nvPr/>
        </p:nvSpPr>
        <p:spPr>
          <a:xfrm>
            <a:off x="720000" y="1005960"/>
            <a:ext cx="7704000" cy="3042821"/>
          </a:xfrm>
          <a:prstGeom prst="rect">
            <a:avLst/>
          </a:prstGeom>
          <a:noFill/>
        </p:spPr>
        <p:txBody>
          <a:bodyPr wrap="square" rtlCol="0">
            <a:spAutoFit/>
          </a:bodyPr>
          <a:lstStyle/>
          <a:p>
            <a:pPr marL="342900" marR="0" lvl="0" indent="-342900">
              <a:lnSpc>
                <a:spcPct val="107000"/>
              </a:lnSpc>
              <a:spcBef>
                <a:spcPts val="0"/>
              </a:spcBef>
              <a:spcAft>
                <a:spcPts val="0"/>
              </a:spcAft>
              <a:buClr>
                <a:schemeClr val="accent1"/>
              </a:buClr>
              <a:buFont typeface="Symbol" panose="05050102010706020507" pitchFamily="18" charset="2"/>
              <a:buChar char="·"/>
            </a:pPr>
            <a:r>
              <a:rPr lang="en-US" sz="1800" b="1" kern="100">
                <a:effectLst/>
                <a:latin typeface="Calibri" panose="020F0502020204030204" pitchFamily="34" charset="0"/>
                <a:ea typeface="Calibri" panose="020F0502020204030204" pitchFamily="34" charset="0"/>
                <a:cs typeface="Times New Roman" panose="02020603050405020304" pitchFamily="18" charset="0"/>
              </a:rPr>
              <a:t>Khẩu trang </a:t>
            </a:r>
            <a:r>
              <a:rPr lang="en-US" sz="1800" kern="100">
                <a:effectLst/>
                <a:latin typeface="Calibri" panose="020F0502020204030204" pitchFamily="34" charset="0"/>
                <a:ea typeface="Calibri" panose="020F0502020204030204" pitchFamily="34" charset="0"/>
                <a:cs typeface="Times New Roman" panose="02020603050405020304" pitchFamily="18" charset="0"/>
              </a:rPr>
              <a:t>là một loại vật dụng bảo vệ được sử dụng để bịt vùng mặt (mũi, miệng) để ngăn ngừa bảo vệ người đeo khỏi bị lây nhiễm các loại vi khuẩn, dịch bệnh, bụi bặm thông qua đường hô hấp.</a:t>
            </a:r>
          </a:p>
          <a:p>
            <a:pPr marL="342900" marR="0" lvl="0" indent="-342900">
              <a:lnSpc>
                <a:spcPct val="107000"/>
              </a:lnSpc>
              <a:spcBef>
                <a:spcPts val="0"/>
              </a:spcBef>
              <a:spcAft>
                <a:spcPts val="0"/>
              </a:spcAft>
              <a:buClr>
                <a:schemeClr val="accent1"/>
              </a:buClr>
              <a:buFont typeface="Symbol" panose="05050102010706020507" pitchFamily="18" charset="2"/>
              <a:buChar cha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chemeClr val="accent1"/>
              </a:buClr>
              <a:buFont typeface="Symbol" panose="05050102010706020507" pitchFamily="18" charset="2"/>
              <a:buChar char="·"/>
            </a:pPr>
            <a:r>
              <a:rPr lang="en-US" sz="1800" b="1" kern="100">
                <a:effectLst/>
                <a:latin typeface="Calibri" panose="020F0502020204030204" pitchFamily="34" charset="0"/>
                <a:ea typeface="Calibri" panose="020F0502020204030204" pitchFamily="34" charset="0"/>
                <a:cs typeface="Times New Roman" panose="02020603050405020304" pitchFamily="18" charset="0"/>
              </a:rPr>
              <a:t>Đeo khẩu trang đúng </a:t>
            </a:r>
            <a:r>
              <a:rPr lang="en-US" sz="1800" kern="100">
                <a:effectLst/>
                <a:latin typeface="Calibri" panose="020F0502020204030204" pitchFamily="34" charset="0"/>
                <a:ea typeface="Calibri" panose="020F0502020204030204" pitchFamily="34" charset="0"/>
                <a:cs typeface="Times New Roman" panose="02020603050405020304" pitchFamily="18" charset="0"/>
              </a:rPr>
              <a:t>là đảm bảo rằng khẩu trang che phủ hoàn toàn từ mũi đến cằm và không để lộ phần mũi hoặc miệng.  </a:t>
            </a:r>
          </a:p>
          <a:p>
            <a:pPr marL="342900" marR="0" lvl="0" indent="-342900">
              <a:lnSpc>
                <a:spcPct val="107000"/>
              </a:lnSpc>
              <a:spcBef>
                <a:spcPts val="0"/>
              </a:spcBef>
              <a:spcAft>
                <a:spcPts val="0"/>
              </a:spcAft>
              <a:buClr>
                <a:schemeClr val="accent1"/>
              </a:buClr>
              <a:buFont typeface="Symbol" panose="05050102010706020507" pitchFamily="18" charset="2"/>
              <a:buChar cha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chemeClr val="accent1"/>
              </a:buClr>
              <a:buFont typeface="Symbol" panose="05050102010706020507" pitchFamily="18" charset="2"/>
              <a:buChar char="·"/>
            </a:pPr>
            <a:r>
              <a:rPr lang="en-US" sz="1800" b="1" kern="100">
                <a:effectLst/>
                <a:latin typeface="Calibri" panose="020F0502020204030204" pitchFamily="34" charset="0"/>
                <a:ea typeface="Calibri" panose="020F0502020204030204" pitchFamily="34" charset="0"/>
                <a:cs typeface="Times New Roman" panose="02020603050405020304" pitchFamily="18" charset="0"/>
              </a:rPr>
              <a:t>Đeo khẩu trang sai </a:t>
            </a:r>
            <a:r>
              <a:rPr lang="en-US" sz="1800" kern="100">
                <a:effectLst/>
                <a:latin typeface="Calibri" panose="020F0502020204030204" pitchFamily="34" charset="0"/>
                <a:ea typeface="Calibri" panose="020F0502020204030204" pitchFamily="34" charset="0"/>
                <a:cs typeface="Times New Roman" panose="02020603050405020304" pitchFamily="18" charset="0"/>
              </a:rPr>
              <a:t>là đeo khẩu trang nhưng để lộ mũi hoặc miệng</a:t>
            </a:r>
          </a:p>
          <a:p>
            <a:pPr marL="342900" marR="0" lvl="0" indent="-342900">
              <a:lnSpc>
                <a:spcPct val="107000"/>
              </a:lnSpc>
              <a:spcBef>
                <a:spcPts val="0"/>
              </a:spcBef>
              <a:spcAft>
                <a:spcPts val="0"/>
              </a:spcAft>
              <a:buClr>
                <a:schemeClr val="accent1"/>
              </a:buClr>
              <a:buFont typeface="Symbol" panose="05050102010706020507" pitchFamily="18" charset="2"/>
              <a:buChar cha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Clr>
                <a:schemeClr val="accent1"/>
              </a:buClr>
              <a:buFont typeface="Symbol" panose="05050102010706020507" pitchFamily="18" charset="2"/>
              <a:buChar char="·"/>
            </a:pPr>
            <a:r>
              <a:rPr lang="en-US" sz="1800" b="1" kern="100">
                <a:effectLst/>
                <a:latin typeface="Calibri" panose="020F0502020204030204" pitchFamily="34" charset="0"/>
                <a:ea typeface="Calibri" panose="020F0502020204030204" pitchFamily="34" charset="0"/>
                <a:cs typeface="Times New Roman" panose="02020603050405020304" pitchFamily="18" charset="0"/>
              </a:rPr>
              <a:t>Không đeo khẩu trang </a:t>
            </a:r>
            <a:r>
              <a:rPr lang="en-US" sz="1800" kern="100">
                <a:effectLst/>
                <a:latin typeface="Calibri" panose="020F0502020204030204" pitchFamily="34" charset="0"/>
                <a:ea typeface="Calibri" panose="020F0502020204030204" pitchFamily="34" charset="0"/>
                <a:cs typeface="Times New Roman" panose="02020603050405020304" pitchFamily="18" charset="0"/>
              </a:rPr>
              <a:t>là để lộ hoàn toàn mũi và miệng.</a:t>
            </a:r>
          </a:p>
        </p:txBody>
      </p:sp>
      <p:sp>
        <p:nvSpPr>
          <p:cNvPr id="4" name="TextBox 3">
            <a:extLst>
              <a:ext uri="{FF2B5EF4-FFF2-40B4-BE49-F238E27FC236}">
                <a16:creationId xmlns:a16="http://schemas.microsoft.com/office/drawing/2014/main" id="{3CD5314F-05F0-AE02-4BBF-EEFBB2727C6D}"/>
              </a:ext>
            </a:extLst>
          </p:cNvPr>
          <p:cNvSpPr txBox="1"/>
          <p:nvPr/>
        </p:nvSpPr>
        <p:spPr>
          <a:xfrm>
            <a:off x="8617238" y="4729338"/>
            <a:ext cx="362170"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7</a:t>
            </a:r>
          </a:p>
        </p:txBody>
      </p:sp>
    </p:spTree>
    <p:extLst>
      <p:ext uri="{BB962C8B-B14F-4D97-AF65-F5344CB8AC3E}">
        <p14:creationId xmlns:p14="http://schemas.microsoft.com/office/powerpoint/2010/main" val="1306149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Định nghĩa bài toán</a:t>
            </a:r>
            <a:endParaRPr/>
          </a:p>
        </p:txBody>
      </p:sp>
      <p:sp>
        <p:nvSpPr>
          <p:cNvPr id="376" name="Google Shape;376;p44"/>
          <p:cNvSpPr/>
          <p:nvPr/>
        </p:nvSpPr>
        <p:spPr>
          <a:xfrm>
            <a:off x="8716189" y="233471"/>
            <a:ext cx="137100" cy="13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10D70E3F-3756-EE30-FE91-2BDAA785AC93}"/>
              </a:ext>
            </a:extLst>
          </p:cNvPr>
          <p:cNvSpPr txBox="1"/>
          <p:nvPr/>
        </p:nvSpPr>
        <p:spPr>
          <a:xfrm>
            <a:off x="566326" y="1379878"/>
            <a:ext cx="4266931" cy="2554545"/>
          </a:xfrm>
          <a:prstGeom prst="rect">
            <a:avLst/>
          </a:prstGeom>
          <a:noFill/>
        </p:spPr>
        <p:txBody>
          <a:bodyPr wrap="square" rtlCol="0">
            <a:spAutoFit/>
          </a:bodyPr>
          <a:lstStyle/>
          <a:p>
            <a:r>
              <a:rPr lang="vi-VN" sz="1600" i="0" u="none" strike="noStrike">
                <a:solidFill>
                  <a:srgbClr val="000000"/>
                </a:solidFill>
                <a:effectLst/>
                <a:latin typeface="Chivo" panose="020B0604020202020204" charset="0"/>
                <a:ea typeface="Chivo" panose="020B0604020202020204" charset="0"/>
                <a:cs typeface="Chivo" panose="020B0604020202020204" charset="0"/>
              </a:rPr>
              <a:t>Bài toán thuộc dạng bài toán </a:t>
            </a:r>
            <a:r>
              <a:rPr lang="vi-VN" sz="1600" b="1" i="0" u="none" strike="noStrike">
                <a:solidFill>
                  <a:srgbClr val="000000"/>
                </a:solidFill>
                <a:effectLst/>
                <a:latin typeface="Chivo" panose="020B0604020202020204" charset="0"/>
                <a:ea typeface="Chivo" panose="020B0604020202020204" charset="0"/>
                <a:cs typeface="Chivo" panose="020B0604020202020204" charset="0"/>
              </a:rPr>
              <a:t>Object Detection</a:t>
            </a:r>
            <a:r>
              <a:rPr lang="vi-VN" sz="1600" i="0" u="none" strike="noStrike">
                <a:solidFill>
                  <a:srgbClr val="000000"/>
                </a:solidFill>
                <a:effectLst/>
                <a:latin typeface="Chivo" panose="020B0604020202020204" charset="0"/>
                <a:ea typeface="Chivo" panose="020B0604020202020204" charset="0"/>
                <a:cs typeface="Chivo" panose="020B0604020202020204" charset="0"/>
              </a:rPr>
              <a:t>, có tổng cộng </a:t>
            </a:r>
            <a:r>
              <a:rPr lang="vi-VN" sz="1600" b="1" i="0" u="none" strike="noStrike">
                <a:solidFill>
                  <a:srgbClr val="000000"/>
                </a:solidFill>
                <a:effectLst/>
                <a:latin typeface="Chivo" panose="020B0604020202020204" charset="0"/>
                <a:ea typeface="Chivo" panose="020B0604020202020204" charset="0"/>
                <a:cs typeface="Chivo" panose="020B0604020202020204" charset="0"/>
              </a:rPr>
              <a:t>3 class</a:t>
            </a:r>
            <a:r>
              <a:rPr lang="vi-VN" sz="1600" i="0" u="none" strike="noStrike">
                <a:solidFill>
                  <a:srgbClr val="000000"/>
                </a:solidFill>
                <a:effectLst/>
                <a:latin typeface="Chivo" panose="020B0604020202020204" charset="0"/>
                <a:ea typeface="Chivo" panose="020B0604020202020204" charset="0"/>
                <a:cs typeface="Chivo" panose="020B0604020202020204" charset="0"/>
              </a:rPr>
              <a:t>:</a:t>
            </a:r>
            <a:endParaRPr lang="en-US" sz="1600" i="0" u="none" strike="noStrike">
              <a:solidFill>
                <a:srgbClr val="000000"/>
              </a:solidFill>
              <a:effectLst/>
              <a:latin typeface="Chivo" panose="020B0604020202020204" charset="0"/>
              <a:ea typeface="Chivo" panose="020B0604020202020204" charset="0"/>
              <a:cs typeface="Chivo" panose="020B0604020202020204" charset="0"/>
            </a:endParaRPr>
          </a:p>
          <a:p>
            <a:endParaRPr lang="en-US" sz="1600" i="0" u="none" strike="noStrike">
              <a:solidFill>
                <a:srgbClr val="000000"/>
              </a:solidFill>
              <a:effectLst/>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en-US" sz="1600" b="1" i="0" u="none" strike="noStrike">
                <a:solidFill>
                  <a:srgbClr val="000000"/>
                </a:solidFill>
                <a:effectLst/>
                <a:latin typeface="Chivo" panose="020B0604020202020204" charset="0"/>
                <a:ea typeface="Chivo" panose="020B0604020202020204" charset="0"/>
                <a:cs typeface="Chivo" panose="020B0604020202020204" charset="0"/>
              </a:rPr>
              <a:t>With_mask</a:t>
            </a:r>
            <a:r>
              <a:rPr lang="en-US" sz="1600" i="0" u="none" strike="noStrike">
                <a:solidFill>
                  <a:srgbClr val="000000"/>
                </a:solidFill>
                <a:effectLst/>
                <a:latin typeface="Chivo" panose="020B0604020202020204" charset="0"/>
                <a:ea typeface="Chivo" panose="020B0604020202020204" charset="0"/>
                <a:cs typeface="Chivo" panose="020B0604020202020204" charset="0"/>
              </a:rPr>
              <a:t>: đeo khẩu trang đúng</a:t>
            </a:r>
          </a:p>
          <a:p>
            <a:pPr marL="285750" indent="-285750">
              <a:buClr>
                <a:schemeClr val="accent1"/>
              </a:buClr>
              <a:buFont typeface="Symbol" panose="05050102010706020507" pitchFamily="18" charset="2"/>
              <a:buChar char="·"/>
            </a:pPr>
            <a:endParaRPr lang="en-US" sz="1600" i="0" u="none" strike="noStrike">
              <a:solidFill>
                <a:srgbClr val="000000"/>
              </a:solidFill>
              <a:effectLst/>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vi-VN" sz="1600" b="1" i="0" u="none" strike="noStrike">
                <a:solidFill>
                  <a:srgbClr val="000000"/>
                </a:solidFill>
                <a:effectLst/>
                <a:latin typeface="Chivo" panose="020B0604020202020204" charset="0"/>
                <a:ea typeface="Chivo" panose="020B0604020202020204" charset="0"/>
                <a:cs typeface="Chivo" panose="020B0604020202020204" charset="0"/>
              </a:rPr>
              <a:t>Mask_weared_incorrect</a:t>
            </a:r>
            <a:r>
              <a:rPr lang="vi-VN" sz="1600" i="0" u="none" strike="noStrike">
                <a:solidFill>
                  <a:srgbClr val="000000"/>
                </a:solidFill>
                <a:effectLst/>
                <a:latin typeface="Chivo" panose="020B0604020202020204" charset="0"/>
                <a:ea typeface="Chivo" panose="020B0604020202020204" charset="0"/>
                <a:cs typeface="Chivo" panose="020B0604020202020204" charset="0"/>
              </a:rPr>
              <a:t>: đeo khẩu trang sai cách</a:t>
            </a:r>
            <a:endParaRPr lang="en-US" sz="1600" i="0" u="none" strike="noStrike">
              <a:solidFill>
                <a:srgbClr val="000000"/>
              </a:solidFill>
              <a:effectLst/>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endParaRPr lang="vi-VN" sz="1600" i="0" u="none" strike="noStrike">
              <a:solidFill>
                <a:srgbClr val="000000"/>
              </a:solidFill>
              <a:effectLst/>
              <a:latin typeface="Chivo" panose="020B0604020202020204" charset="0"/>
              <a:ea typeface="Chivo" panose="020B0604020202020204" charset="0"/>
              <a:cs typeface="Chivo" panose="020B0604020202020204" charset="0"/>
            </a:endParaRPr>
          </a:p>
          <a:p>
            <a:pPr marL="285750" indent="-285750">
              <a:buClr>
                <a:schemeClr val="accent1"/>
              </a:buClr>
              <a:buFont typeface="Symbol" panose="05050102010706020507" pitchFamily="18" charset="2"/>
              <a:buChar char="·"/>
            </a:pPr>
            <a:r>
              <a:rPr lang="en-US" sz="1600" b="1" i="0" u="none" strike="noStrike">
                <a:solidFill>
                  <a:srgbClr val="000000"/>
                </a:solidFill>
                <a:effectLst/>
                <a:latin typeface="Chivo" panose="020B0604020202020204" charset="0"/>
                <a:ea typeface="Chivo" panose="020B0604020202020204" charset="0"/>
                <a:cs typeface="Chivo" panose="020B0604020202020204" charset="0"/>
              </a:rPr>
              <a:t>Without_mask</a:t>
            </a:r>
            <a:r>
              <a:rPr lang="en-US" sz="1600" i="0" u="none" strike="noStrike">
                <a:solidFill>
                  <a:srgbClr val="000000"/>
                </a:solidFill>
                <a:effectLst/>
                <a:latin typeface="Chivo" panose="020B0604020202020204" charset="0"/>
                <a:ea typeface="Chivo" panose="020B0604020202020204" charset="0"/>
                <a:cs typeface="Chivo" panose="020B0604020202020204" charset="0"/>
              </a:rPr>
              <a:t>: không đeo khẩu trang</a:t>
            </a:r>
          </a:p>
          <a:p>
            <a:endParaRPr lang="vi-VN" sz="1600" i="0" u="none" strike="noStrike">
              <a:solidFill>
                <a:srgbClr val="000000"/>
              </a:solidFill>
              <a:effectLst/>
              <a:latin typeface="Chivo" panose="020B0604020202020204" charset="0"/>
              <a:ea typeface="Chivo" panose="020B0604020202020204" charset="0"/>
              <a:cs typeface="Chivo" panose="020B0604020202020204" charset="0"/>
            </a:endParaRPr>
          </a:p>
        </p:txBody>
      </p:sp>
      <p:sp>
        <p:nvSpPr>
          <p:cNvPr id="3" name="TextBox 2">
            <a:extLst>
              <a:ext uri="{FF2B5EF4-FFF2-40B4-BE49-F238E27FC236}">
                <a16:creationId xmlns:a16="http://schemas.microsoft.com/office/drawing/2014/main" id="{2EDD8B90-9A93-9004-326A-42190AB0FE3E}"/>
              </a:ext>
            </a:extLst>
          </p:cNvPr>
          <p:cNvSpPr txBox="1"/>
          <p:nvPr/>
        </p:nvSpPr>
        <p:spPr>
          <a:xfrm>
            <a:off x="8617238" y="4729338"/>
            <a:ext cx="362170"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8</a:t>
            </a:r>
          </a:p>
        </p:txBody>
      </p:sp>
      <p:pic>
        <p:nvPicPr>
          <p:cNvPr id="2" name="Picture 1">
            <a:extLst>
              <a:ext uri="{FF2B5EF4-FFF2-40B4-BE49-F238E27FC236}">
                <a16:creationId xmlns:a16="http://schemas.microsoft.com/office/drawing/2014/main" id="{57C2A9F6-BA8D-2176-D1D5-6DC1610A7B34}"/>
              </a:ext>
            </a:extLst>
          </p:cNvPr>
          <p:cNvPicPr>
            <a:picLocks noChangeAspect="1"/>
          </p:cNvPicPr>
          <p:nvPr/>
        </p:nvPicPr>
        <p:blipFill>
          <a:blip r:embed="rId3"/>
          <a:stretch>
            <a:fillRect/>
          </a:stretch>
        </p:blipFill>
        <p:spPr>
          <a:xfrm>
            <a:off x="4956608" y="1379878"/>
            <a:ext cx="3835083" cy="2554545"/>
          </a:xfrm>
          <a:prstGeom prst="rect">
            <a:avLst/>
          </a:prstGeom>
        </p:spPr>
      </p:pic>
    </p:spTree>
    <p:extLst>
      <p:ext uri="{BB962C8B-B14F-4D97-AF65-F5344CB8AC3E}">
        <p14:creationId xmlns:p14="http://schemas.microsoft.com/office/powerpoint/2010/main" val="18129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1000"/>
                                        <p:tgtEl>
                                          <p:spTgt spid="10">
                                            <p:txEl>
                                              <p:pRg st="2" end="2"/>
                                            </p:txEl>
                                          </p:spTgt>
                                        </p:tgtEl>
                                      </p:cBhvr>
                                    </p:animEffect>
                                    <p:anim calcmode="lin" valueType="num">
                                      <p:cBhvr>
                                        <p:cTn id="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4" end="4"/>
                                            </p:txEl>
                                          </p:spTgt>
                                        </p:tgtEl>
                                        <p:attrNameLst>
                                          <p:attrName>style.visibility</p:attrName>
                                        </p:attrNameLst>
                                      </p:cBhvr>
                                      <p:to>
                                        <p:strVal val="visible"/>
                                      </p:to>
                                    </p:set>
                                    <p:animEffect transition="in" filter="fade">
                                      <p:cBhvr>
                                        <p:cTn id="14" dur="1000"/>
                                        <p:tgtEl>
                                          <p:spTgt spid="10">
                                            <p:txEl>
                                              <p:pRg st="4" end="4"/>
                                            </p:txEl>
                                          </p:spTgt>
                                        </p:tgtEl>
                                      </p:cBhvr>
                                    </p:animEffect>
                                    <p:anim calcmode="lin" valueType="num">
                                      <p:cBhvr>
                                        <p:cTn id="15"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animEffect transition="in" filter="fade">
                                      <p:cBhvr>
                                        <p:cTn id="21" dur="1000"/>
                                        <p:tgtEl>
                                          <p:spTgt spid="10">
                                            <p:txEl>
                                              <p:pRg st="6" end="6"/>
                                            </p:txEl>
                                          </p:spTgt>
                                        </p:tgtEl>
                                      </p:cBhvr>
                                    </p:animEffect>
                                    <p:anim calcmode="lin" valueType="num">
                                      <p:cBhvr>
                                        <p:cTn id="22"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8"/>
          <p:cNvSpPr txBox="1">
            <a:spLocks noGrp="1"/>
          </p:cNvSpPr>
          <p:nvPr>
            <p:ph type="title"/>
          </p:nvPr>
        </p:nvSpPr>
        <p:spPr>
          <a:xfrm>
            <a:off x="720000" y="2226226"/>
            <a:ext cx="6583800" cy="91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Phương pháp</a:t>
            </a:r>
            <a:endParaRPr/>
          </a:p>
        </p:txBody>
      </p:sp>
      <p:sp>
        <p:nvSpPr>
          <p:cNvPr id="513" name="Google Shape;513;p48"/>
          <p:cNvSpPr txBox="1">
            <a:spLocks noGrp="1"/>
          </p:cNvSpPr>
          <p:nvPr>
            <p:ph type="title" idx="2"/>
          </p:nvPr>
        </p:nvSpPr>
        <p:spPr>
          <a:xfrm>
            <a:off x="720000" y="778416"/>
            <a:ext cx="1828800" cy="13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14" name="Google Shape;514;p48"/>
          <p:cNvSpPr/>
          <p:nvPr/>
        </p:nvSpPr>
        <p:spPr>
          <a:xfrm rot="-5400000">
            <a:off x="7566597" y="1156049"/>
            <a:ext cx="3195600" cy="3195600"/>
          </a:xfrm>
          <a:prstGeom prst="pie">
            <a:avLst>
              <a:gd name="adj1" fmla="val 10807114"/>
              <a:gd name="adj2" fmla="val 2158554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rot="-5400000">
            <a:off x="7831088" y="1420465"/>
            <a:ext cx="2666700" cy="2666700"/>
          </a:xfrm>
          <a:prstGeom prst="arc">
            <a:avLst>
              <a:gd name="adj1" fmla="val 10808564"/>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rot="-5400000">
            <a:off x="8188530" y="1778259"/>
            <a:ext cx="1951500" cy="1951500"/>
          </a:xfrm>
          <a:prstGeom prst="arc">
            <a:avLst>
              <a:gd name="adj1" fmla="val 10804819"/>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rot="-5400000">
            <a:off x="8581769" y="2171136"/>
            <a:ext cx="1165200" cy="1165200"/>
          </a:xfrm>
          <a:prstGeom prst="arc">
            <a:avLst>
              <a:gd name="adj1" fmla="val 10808508"/>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a:off x="8298143" y="412621"/>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flipH="1">
            <a:off x="8298143" y="4477646"/>
            <a:ext cx="251700" cy="251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8"/>
          <p:cNvSpPr/>
          <p:nvPr/>
        </p:nvSpPr>
        <p:spPr>
          <a:xfrm rot="5400000" flipH="1">
            <a:off x="8144374" y="2380580"/>
            <a:ext cx="202200" cy="20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8"/>
          <p:cNvSpPr/>
          <p:nvPr/>
        </p:nvSpPr>
        <p:spPr>
          <a:xfrm rot="5400000" flipH="1">
            <a:off x="7752943" y="2716138"/>
            <a:ext cx="135000" cy="13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2A8D6B0E-94B3-8EB5-27F7-8535C1196839}"/>
              </a:ext>
            </a:extLst>
          </p:cNvPr>
          <p:cNvSpPr>
            <a:spLocks noGrp="1"/>
          </p:cNvSpPr>
          <p:nvPr>
            <p:ph type="subTitle" idx="1"/>
          </p:nvPr>
        </p:nvSpPr>
        <p:spPr/>
        <p:txBody>
          <a:bodyPr/>
          <a:lstStyle/>
          <a:p>
            <a:endParaRPr lang="en-US"/>
          </a:p>
        </p:txBody>
      </p:sp>
      <p:sp>
        <p:nvSpPr>
          <p:cNvPr id="4" name="TextBox 3">
            <a:extLst>
              <a:ext uri="{FF2B5EF4-FFF2-40B4-BE49-F238E27FC236}">
                <a16:creationId xmlns:a16="http://schemas.microsoft.com/office/drawing/2014/main" id="{60FA6065-97CB-5F82-34CD-17E4D002981B}"/>
              </a:ext>
            </a:extLst>
          </p:cNvPr>
          <p:cNvSpPr txBox="1"/>
          <p:nvPr/>
        </p:nvSpPr>
        <p:spPr>
          <a:xfrm>
            <a:off x="8617238" y="4729338"/>
            <a:ext cx="362170" cy="338554"/>
          </a:xfrm>
          <a:prstGeom prst="rect">
            <a:avLst/>
          </a:prstGeom>
          <a:noFill/>
        </p:spPr>
        <p:txBody>
          <a:bodyPr wrap="square" rtlCol="0">
            <a:spAutoFit/>
          </a:bodyPr>
          <a:lstStyle/>
          <a:p>
            <a:r>
              <a:rPr lang="en-US" sz="1600" b="1">
                <a:latin typeface="Chivo" panose="020B0604020202020204" charset="0"/>
                <a:ea typeface="Chivo" panose="020B0604020202020204" charset="0"/>
                <a:cs typeface="Chivo" panose="020B0604020202020204" charset="0"/>
              </a:rPr>
              <a:t>9</a:t>
            </a:r>
          </a:p>
        </p:txBody>
      </p:sp>
    </p:spTree>
  </p:cSld>
  <p:clrMapOvr>
    <a:masterClrMapping/>
  </p:clrMapOvr>
</p:sld>
</file>

<file path=ppt/theme/theme1.xml><?xml version="1.0" encoding="utf-8"?>
<a:theme xmlns:a="http://schemas.openxmlformats.org/drawingml/2006/main" name="TLE for Satellite Maneuvers by Slidesgo">
  <a:themeElements>
    <a:clrScheme name="Simple Light">
      <a:dk1>
        <a:srgbClr val="191919"/>
      </a:dk1>
      <a:lt1>
        <a:srgbClr val="3A3A3A"/>
      </a:lt1>
      <a:dk2>
        <a:srgbClr val="D0D0D0"/>
      </a:dk2>
      <a:lt2>
        <a:srgbClr val="EFEFEF"/>
      </a:lt2>
      <a:accent1>
        <a:srgbClr val="5A40BB"/>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1600" b="1">
            <a:latin typeface="Chivo" panose="020B0604020202020204" charset="0"/>
            <a:ea typeface="Chivo" panose="020B0604020202020204" charset="0"/>
            <a:cs typeface="Chivo" panose="020B060402020202020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6DE8A98539B4144A97A705AB0C1AF624" ma:contentTypeVersion="8" ma:contentTypeDescription="Tạo tài liệu mới." ma:contentTypeScope="" ma:versionID="f5a75891e6813866ed831303c6e725cb">
  <xsd:schema xmlns:xsd="http://www.w3.org/2001/XMLSchema" xmlns:xs="http://www.w3.org/2001/XMLSchema" xmlns:p="http://schemas.microsoft.com/office/2006/metadata/properties" xmlns:ns3="c5edaca9-2ffd-4286-950f-2a4d8a80ee42" xmlns:ns4="44bb6b4a-7fe9-4f6c-a481-178dfc1c37c6" targetNamespace="http://schemas.microsoft.com/office/2006/metadata/properties" ma:root="true" ma:fieldsID="a58927e4cb5b1c09a0cc3012311b30a1" ns3:_="" ns4:_="">
    <xsd:import namespace="c5edaca9-2ffd-4286-950f-2a4d8a80ee42"/>
    <xsd:import namespace="44bb6b4a-7fe9-4f6c-a481-178dfc1c37c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edaca9-2ffd-4286-950f-2a4d8a80ee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bb6b4a-7fe9-4f6c-a481-178dfc1c37c6" elementFormDefault="qualified">
    <xsd:import namespace="http://schemas.microsoft.com/office/2006/documentManagement/types"/>
    <xsd:import namespace="http://schemas.microsoft.com/office/infopath/2007/PartnerControls"/>
    <xsd:element name="SharedWithUsers" ma:index="12"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hia sẻ Có Chi tiết" ma:internalName="SharedWithDetails" ma:readOnly="true">
      <xsd:simpleType>
        <xsd:restriction base="dms:Note">
          <xsd:maxLength value="255"/>
        </xsd:restriction>
      </xsd:simpleType>
    </xsd:element>
    <xsd:element name="SharingHintHash" ma:index="14"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5edaca9-2ffd-4286-950f-2a4d8a80ee42" xsi:nil="true"/>
  </documentManagement>
</p:properties>
</file>

<file path=customXml/itemProps1.xml><?xml version="1.0" encoding="utf-8"?>
<ds:datastoreItem xmlns:ds="http://schemas.openxmlformats.org/officeDocument/2006/customXml" ds:itemID="{02A4EF79-860B-4254-BAA9-4952C0852121}">
  <ds:schemaRefs>
    <ds:schemaRef ds:uri="http://schemas.microsoft.com/sharepoint/v3/contenttype/forms"/>
  </ds:schemaRefs>
</ds:datastoreItem>
</file>

<file path=customXml/itemProps2.xml><?xml version="1.0" encoding="utf-8"?>
<ds:datastoreItem xmlns:ds="http://schemas.openxmlformats.org/officeDocument/2006/customXml" ds:itemID="{ADE10826-157B-4D1E-9C71-3B758A93E4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edaca9-2ffd-4286-950f-2a4d8a80ee42"/>
    <ds:schemaRef ds:uri="44bb6b4a-7fe9-4f6c-a481-178dfc1c37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C61F20-AFB1-408B-B0F1-B1187F63A70E}">
  <ds:schemaRefs>
    <ds:schemaRef ds:uri="44bb6b4a-7fe9-4f6c-a481-178dfc1c37c6"/>
    <ds:schemaRef ds:uri="http://schemas.microsoft.com/office/2006/documentManagement/types"/>
    <ds:schemaRef ds:uri="http://purl.org/dc/dcmitype/"/>
    <ds:schemaRef ds:uri="http://purl.org/dc/elements/1.1/"/>
    <ds:schemaRef ds:uri="http://purl.org/dc/terms/"/>
    <ds:schemaRef ds:uri="http://www.w3.org/XML/1998/namespace"/>
    <ds:schemaRef ds:uri="http://schemas.microsoft.com/office/2006/metadata/properties"/>
    <ds:schemaRef ds:uri="c5edaca9-2ffd-4286-950f-2a4d8a80ee42"/>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1892</TotalTime>
  <Words>2516</Words>
  <Application>Microsoft Office PowerPoint</Application>
  <PresentationFormat>On-screen Show (16:9)</PresentationFormat>
  <Paragraphs>246</Paragraphs>
  <Slides>50</Slides>
  <Notes>44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paralucent</vt:lpstr>
      <vt:lpstr>TimesNewRomanPSMT</vt:lpstr>
      <vt:lpstr>Symbol</vt:lpstr>
      <vt:lpstr>Open Sans</vt:lpstr>
      <vt:lpstr>Söhne</vt:lpstr>
      <vt:lpstr>Chivo</vt:lpstr>
      <vt:lpstr>TLE for Satellite Maneuvers by Slidesgo</vt:lpstr>
      <vt:lpstr>Phát hiện  người đeo khẩu trang với YOLOv8 </vt:lpstr>
      <vt:lpstr>Ứng dụng và hướng phát triển</vt:lpstr>
      <vt:lpstr>Giới thiệu bài toán</vt:lpstr>
      <vt:lpstr>Giới thiệu bài toán</vt:lpstr>
      <vt:lpstr>Mục tiêu bài toán</vt:lpstr>
      <vt:lpstr>Định nghĩa bài toán</vt:lpstr>
      <vt:lpstr>Một số khái niệm</vt:lpstr>
      <vt:lpstr>Định nghĩa bài toán</vt:lpstr>
      <vt:lpstr>Phương pháp</vt:lpstr>
      <vt:lpstr>Mô hình YOLO</vt:lpstr>
      <vt:lpstr>Mô hình YOLO</vt:lpstr>
      <vt:lpstr>Mô hình YOLOv8</vt:lpstr>
      <vt:lpstr>Mô hình YOLOv8</vt:lpstr>
      <vt:lpstr>Kiến trúc YOLOv8</vt:lpstr>
      <vt:lpstr>PowerPoint Presentation</vt:lpstr>
      <vt:lpstr>Kiến trúc YOLOv8</vt:lpstr>
      <vt:lpstr>Kiến trúc YOLOv8</vt:lpstr>
      <vt:lpstr>Kiến trúc YOLOv8</vt:lpstr>
      <vt:lpstr>Anchor Free Detection</vt:lpstr>
      <vt:lpstr>Anchor Free Detection</vt:lpstr>
      <vt:lpstr>Mosaic Augmentation</vt:lpstr>
      <vt:lpstr>YOLOv8 Accuracy Improvements</vt:lpstr>
      <vt:lpstr>YOLOv8 CLI </vt:lpstr>
      <vt:lpstr>YOLOv8 Python Package</vt:lpstr>
      <vt:lpstr>Quá trình thực nhiệm</vt:lpstr>
      <vt:lpstr>Dataset</vt:lpstr>
      <vt:lpstr>Cải tiến Dataset</vt:lpstr>
      <vt:lpstr>Đánh giá mô hình</vt:lpstr>
      <vt:lpstr>Đánh giá mô hình</vt:lpstr>
      <vt:lpstr>Đánh giá mô hình</vt:lpstr>
      <vt:lpstr>Đánh giá mô hình</vt:lpstr>
      <vt:lpstr>Đánh giá mô hình</vt:lpstr>
      <vt:lpstr>Kết quả</vt:lpstr>
      <vt:lpstr>Kết quả</vt:lpstr>
      <vt:lpstr>Kết quả</vt:lpstr>
      <vt:lpstr>Kết quả</vt:lpstr>
      <vt:lpstr>Kết quả</vt:lpstr>
      <vt:lpstr>Kết quả</vt:lpstr>
      <vt:lpstr>Kết quả</vt:lpstr>
      <vt:lpstr>Kết quả</vt:lpstr>
      <vt:lpstr>Kết quả</vt:lpstr>
      <vt:lpstr>Kết quả</vt:lpstr>
      <vt:lpstr>Kết quả</vt:lpstr>
      <vt:lpstr>Kết quả</vt:lpstr>
      <vt:lpstr>Kết quả</vt:lpstr>
      <vt:lpstr>Ứng dụng và hướng phát triển</vt:lpstr>
      <vt:lpstr>Ứng dụng và hướng phát triển</vt:lpstr>
      <vt:lpstr>DEMO</vt:lpstr>
      <vt:lpstr>DEMO với Streamlit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hiện người đeo khẩu trang với YOLO</dc:title>
  <dc:creator>Thuan Bui</dc:creator>
  <cp:lastModifiedBy>Bùi Văn Thuận</cp:lastModifiedBy>
  <cp:revision>4</cp:revision>
  <dcterms:modified xsi:type="dcterms:W3CDTF">2023-06-19T06:59:58Z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0x0101006DE8A98539B4144A97A705AB0C1AF624</vt:lpwstr>
  </property>
</Properties>
</file>